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353" r:id="rId2"/>
    <p:sldId id="422" r:id="rId3"/>
    <p:sldId id="421" r:id="rId4"/>
    <p:sldId id="412" r:id="rId5"/>
    <p:sldId id="414" r:id="rId6"/>
    <p:sldId id="415" r:id="rId7"/>
    <p:sldId id="416" r:id="rId8"/>
    <p:sldId id="417" r:id="rId9"/>
    <p:sldId id="418" r:id="rId10"/>
    <p:sldId id="420" r:id="rId11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E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 autoAdjust="0"/>
  </p:normalViewPr>
  <p:slideViewPr>
    <p:cSldViewPr snapToGrid="0" snapToObjects="1">
      <p:cViewPr>
        <p:scale>
          <a:sx n="100" d="100"/>
          <a:sy n="100" d="100"/>
        </p:scale>
        <p:origin x="-51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3" d="100"/>
          <a:sy n="73" d="100"/>
        </p:scale>
        <p:origin x="-233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6B2E2-CBFD-404F-9FC1-AC1816EB5AD1}" type="datetimeFigureOut">
              <a:rPr lang="fr-FR" smtClean="0"/>
              <a:pPr/>
              <a:t>27/10/2014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C740A2-9755-2F44-95A7-AB259131611E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2323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C740A2-9755-2F44-95A7-AB259131611E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71600" y="2130425"/>
            <a:ext cx="70866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F66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0353-AF36-DB47-8CCB-7CFFB5A92649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8" name="Image 7" descr="logoDLC-gran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5816392"/>
            <a:ext cx="1080130" cy="1041608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0"/>
            <a:ext cx="1080130" cy="5854700"/>
          </a:xfrm>
          <a:prstGeom prst="rect">
            <a:avLst/>
          </a:prstGeom>
          <a:solidFill>
            <a:srgbClr val="F3AD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C1FDE-45B0-8D45-89EB-07DF599D6617}" type="datetimeFigureOut">
              <a:rPr lang="fr-FR" smtClean="0"/>
              <a:pPr/>
              <a:t>27/10/2014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0353-AF36-DB47-8CCB-7CFFB5A9264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C1FDE-45B0-8D45-89EB-07DF599D6617}" type="datetimeFigureOut">
              <a:rPr lang="fr-FR" smtClean="0"/>
              <a:pPr/>
              <a:t>27/10/2014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0353-AF36-DB47-8CCB-7CFFB5A9264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FF6600"/>
                </a:solidFill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80130" y="1600200"/>
            <a:ext cx="7606669" cy="4525963"/>
          </a:xfrm>
        </p:spPr>
        <p:txBody>
          <a:bodyPr/>
          <a:lstStyle>
            <a:lvl2pPr algn="l">
              <a:buNone/>
              <a:defRPr sz="2000" b="1">
                <a:solidFill>
                  <a:srgbClr val="FF6600"/>
                </a:solidFill>
              </a:defRPr>
            </a:lvl2pPr>
            <a:lvl3pPr>
              <a:buClr>
                <a:srgbClr val="FF6600"/>
              </a:buClr>
              <a:buFont typeface="Wingdings" charset="2"/>
              <a:buChar char="q"/>
              <a:defRPr sz="1800">
                <a:solidFill>
                  <a:schemeClr val="tx1"/>
                </a:solidFill>
              </a:defRPr>
            </a:lvl3pPr>
            <a:lvl4pPr>
              <a:defRPr sz="1800"/>
            </a:lvl4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0353-AF36-DB47-8CCB-7CFFB5A92649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 descr="logoDLC-gran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6126162"/>
            <a:ext cx="758903" cy="73183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C1FDE-45B0-8D45-89EB-07DF599D6617}" type="datetimeFigureOut">
              <a:rPr lang="fr-FR" smtClean="0"/>
              <a:pPr/>
              <a:t>27/10/2014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0353-AF36-DB47-8CCB-7CFFB5A9264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C1FDE-45B0-8D45-89EB-07DF599D6617}" type="datetimeFigureOut">
              <a:rPr lang="fr-FR" smtClean="0"/>
              <a:pPr/>
              <a:t>27/10/2014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0353-AF36-DB47-8CCB-7CFFB5A9264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C1FDE-45B0-8D45-89EB-07DF599D6617}" type="datetimeFigureOut">
              <a:rPr lang="fr-FR" smtClean="0"/>
              <a:pPr/>
              <a:t>27/10/2014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0353-AF36-DB47-8CCB-7CFFB5A9264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C1FDE-45B0-8D45-89EB-07DF599D6617}" type="datetimeFigureOut">
              <a:rPr lang="fr-FR" smtClean="0"/>
              <a:pPr/>
              <a:t>27/10/2014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0353-AF36-DB47-8CCB-7CFFB5A9264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C1FDE-45B0-8D45-89EB-07DF599D6617}" type="datetimeFigureOut">
              <a:rPr lang="fr-FR" smtClean="0"/>
              <a:pPr/>
              <a:t>27/10/2014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0353-AF36-DB47-8CCB-7CFFB5A9264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C1FDE-45B0-8D45-89EB-07DF599D6617}" type="datetimeFigureOut">
              <a:rPr lang="fr-FR" smtClean="0"/>
              <a:pPr/>
              <a:t>27/10/2014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0353-AF36-DB47-8CCB-7CFFB5A9264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C1FDE-45B0-8D45-89EB-07DF599D6617}" type="datetimeFigureOut">
              <a:rPr lang="fr-FR" smtClean="0"/>
              <a:pPr/>
              <a:t>27/10/2014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0353-AF36-DB47-8CCB-7CFFB5A9264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C1FDE-45B0-8D45-89EB-07DF599D6617}" type="datetimeFigureOut">
              <a:rPr lang="fr-FR" smtClean="0"/>
              <a:pPr/>
              <a:t>27/10/2014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50353-AF36-DB47-8CCB-7CFFB5A9264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oleObject" Target="Macintosh%20HD:Users:dominiquelucas:Desktop:BUREAU:Elles%20aussi:Proposition%20BAE%20DL%20Conseil%202014.doc!OLE_LINK1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71599" y="913884"/>
            <a:ext cx="7410357" cy="3035952"/>
          </a:xfrm>
          <a:ln/>
          <a:effectLst>
            <a:glow rad="101600">
              <a:schemeClr val="accent6">
                <a:alpha val="75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2000" dirty="0" smtClean="0">
                <a:solidFill>
                  <a:schemeClr val="bg1">
                    <a:lumMod val="50000"/>
                  </a:schemeClr>
                </a:solidFill>
              </a:rPr>
              <a:t>DES PARCOURS SUITE AU MANDAT D’ELU-E</a:t>
            </a:r>
            <a:endParaRPr lang="fr-FR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7289706" y="5994400"/>
          <a:ext cx="1841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Document" r:id="rId4" imgW="1841500" imgH="787400" progId="Word.Document.12">
                  <p:link updateAutomatic="1"/>
                </p:oleObj>
              </mc:Choice>
              <mc:Fallback>
                <p:oleObj name="Document" r:id="rId4" imgW="1841500" imgH="787400" progId="Word.Document.12">
                  <p:link updateAutomatic="1"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9706" y="5994400"/>
                        <a:ext cx="18415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15"/>
          <p:cNvSpPr txBox="1">
            <a:spLocks/>
          </p:cNvSpPr>
          <p:nvPr/>
        </p:nvSpPr>
        <p:spPr>
          <a:xfrm>
            <a:off x="152400" y="437452"/>
            <a:ext cx="7837161" cy="712520"/>
          </a:xfrm>
          <a:prstGeom prst="rect">
            <a:avLst/>
          </a:prstGeom>
          <a:ln w="19050" cmpd="sng">
            <a:solidFill>
              <a:schemeClr val="accent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800000"/>
                </a:solidFill>
                <a:latin typeface="+mj-lt"/>
                <a:ea typeface="+mj-ea"/>
                <a:cs typeface="+mj-cs"/>
              </a:rPr>
              <a:t>Des points communs 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876300" y="1149972"/>
            <a:ext cx="899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  </a:t>
            </a: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317500" y="1372274"/>
            <a:ext cx="80899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/>
              <a:t>Des  qualités </a:t>
            </a:r>
          </a:p>
          <a:p>
            <a:pPr lvl="2">
              <a:buFont typeface="Wingdings" charset="2"/>
              <a:buChar char="q"/>
            </a:pPr>
            <a:r>
              <a:rPr lang="fr-FR" sz="2400" dirty="0" smtClean="0"/>
              <a:t> un solide confiance dans l’exercice d’une compétence</a:t>
            </a:r>
          </a:p>
          <a:p>
            <a:pPr lvl="2">
              <a:buFont typeface="Wingdings" charset="2"/>
              <a:buChar char="q"/>
            </a:pPr>
            <a:r>
              <a:rPr lang="fr-FR" sz="2400" dirty="0" smtClean="0"/>
              <a:t> une grande persévérance</a:t>
            </a:r>
          </a:p>
          <a:p>
            <a:pPr lvl="2">
              <a:buFont typeface="Wingdings" charset="2"/>
              <a:buChar char="q"/>
            </a:pPr>
            <a:r>
              <a:rPr lang="fr-FR" sz="2400" dirty="0" smtClean="0"/>
              <a:t> une force de conviction</a:t>
            </a:r>
          </a:p>
          <a:p>
            <a:pPr lvl="2">
              <a:buFont typeface="Wingdings" charset="2"/>
              <a:buChar char="q"/>
            </a:pPr>
            <a:r>
              <a:rPr lang="fr-FR" sz="2400" dirty="0" smtClean="0"/>
              <a:t> une connaissance de l’environnement socio-économique</a:t>
            </a:r>
          </a:p>
          <a:p>
            <a:r>
              <a:rPr lang="fr-FR" sz="2400" b="1" dirty="0" smtClean="0"/>
              <a:t>Un apprentissage à faire </a:t>
            </a:r>
          </a:p>
          <a:p>
            <a:r>
              <a:rPr lang="fr-FR" sz="2400" dirty="0" smtClean="0"/>
              <a:t> lorsque que l’on a été longtemps dans une autre sphère que celle de l’entreprise, c’est la posture qui change et l’adaptation à des codes sociaux différents</a:t>
            </a:r>
          </a:p>
          <a:p>
            <a:r>
              <a:rPr lang="fr-FR" sz="2400" dirty="0" smtClean="0"/>
              <a:t>Et surtout </a:t>
            </a:r>
            <a:r>
              <a:rPr lang="fr-FR" sz="2400" b="1" dirty="0" smtClean="0"/>
              <a:t>des savoirs être </a:t>
            </a:r>
            <a:r>
              <a:rPr lang="fr-FR" sz="2400" dirty="0" smtClean="0"/>
              <a:t>acquis </a:t>
            </a:r>
          </a:p>
          <a:p>
            <a:pPr lvl="2"/>
            <a:r>
              <a:rPr lang="fr-FR" sz="2400" i="1" dirty="0" smtClean="0"/>
              <a:t>« on prend des coups » =&gt; ca rend résistant</a:t>
            </a:r>
          </a:p>
          <a:p>
            <a:pPr lvl="2"/>
            <a:r>
              <a:rPr lang="fr-FR" sz="2400" i="1" dirty="0" smtClean="0"/>
              <a:t>« on apprend la bienveillance » =&gt; ça rend confiant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2400" y="1168400"/>
            <a:ext cx="8914770" cy="5689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sz="2600" dirty="0" smtClean="0"/>
          </a:p>
          <a:p>
            <a:pPr>
              <a:lnSpc>
                <a:spcPct val="90000"/>
              </a:lnSpc>
              <a:buNone/>
            </a:pPr>
            <a:r>
              <a:rPr lang="fr-FR" sz="2600" dirty="0" smtClean="0"/>
              <a:t>Le Bilan des acquis de l’</a:t>
            </a:r>
            <a:r>
              <a:rPr lang="fr-FR" sz="2600" dirty="0" err="1" smtClean="0"/>
              <a:t>élu-e</a:t>
            </a:r>
            <a:r>
              <a:rPr lang="fr-FR" sz="2600" dirty="0" smtClean="0"/>
              <a:t> est une démarche initiée par l’Association Elles aussi afin de permettre à tout élu–e de valoriser les compétences acquises lors de son mandat électif.</a:t>
            </a:r>
          </a:p>
          <a:p>
            <a:pPr>
              <a:lnSpc>
                <a:spcPct val="90000"/>
              </a:lnSpc>
            </a:pPr>
            <a:r>
              <a:rPr lang="fr-FR" sz="2600" dirty="0" smtClean="0"/>
              <a:t>La démarche BAE est conduite par un professionnel de l’accompagnement des bilans de compétences et de conseil en gestion de carrière</a:t>
            </a:r>
          </a:p>
          <a:p>
            <a:pPr>
              <a:lnSpc>
                <a:spcPct val="90000"/>
              </a:lnSpc>
            </a:pPr>
            <a:r>
              <a:rPr lang="fr-FR" sz="2600" dirty="0" smtClean="0"/>
              <a:t>Format sur-mesure </a:t>
            </a:r>
          </a:p>
          <a:p>
            <a:pPr>
              <a:lnSpc>
                <a:spcPct val="90000"/>
              </a:lnSpc>
            </a:pPr>
            <a:r>
              <a:rPr lang="fr-FR" sz="2600" dirty="0" smtClean="0"/>
              <a:t>Durée de 8 H à 16 heures.</a:t>
            </a:r>
          </a:p>
          <a:p>
            <a:endParaRPr lang="fr-FR" dirty="0"/>
          </a:p>
        </p:txBody>
      </p:sp>
      <p:sp>
        <p:nvSpPr>
          <p:cNvPr id="5" name="Titre 15"/>
          <p:cNvSpPr txBox="1">
            <a:spLocks/>
          </p:cNvSpPr>
          <p:nvPr/>
        </p:nvSpPr>
        <p:spPr>
          <a:xfrm>
            <a:off x="152400" y="437452"/>
            <a:ext cx="7837161" cy="712520"/>
          </a:xfrm>
          <a:prstGeom prst="rect">
            <a:avLst/>
          </a:prstGeom>
          <a:ln w="19050" cmpd="sng">
            <a:solidFill>
              <a:schemeClr val="accent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800000"/>
                </a:solidFill>
                <a:latin typeface="+mj-lt"/>
                <a:ea typeface="+mj-ea"/>
                <a:cs typeface="+mj-cs"/>
              </a:rPr>
              <a:t>Le Bilan des acquis de l’</a:t>
            </a:r>
            <a:r>
              <a:rPr lang="fr-FR" sz="2800" b="1" dirty="0" err="1" smtClean="0">
                <a:solidFill>
                  <a:srgbClr val="800000"/>
                </a:solidFill>
                <a:latin typeface="+mj-lt"/>
                <a:ea typeface="+mj-ea"/>
                <a:cs typeface="+mj-cs"/>
              </a:rPr>
              <a:t>élu-e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9230" y="1168400"/>
            <a:ext cx="8914770" cy="5689600"/>
          </a:xfrm>
        </p:spPr>
        <p:txBody>
          <a:bodyPr>
            <a:normAutofit/>
          </a:bodyPr>
          <a:lstStyle/>
          <a:p>
            <a:pPr lvl="0"/>
            <a:r>
              <a:rPr lang="fr-FR" sz="2824" dirty="0" smtClean="0"/>
              <a:t>Repérer et s’approprier toutes les compétences mises en œuvre lors des mandats électifs</a:t>
            </a:r>
          </a:p>
          <a:p>
            <a:pPr lvl="0"/>
            <a:r>
              <a:rPr lang="fr-FR" sz="2824" dirty="0" smtClean="0"/>
              <a:t>Mettre en relief et formaliser ses talents et compétences</a:t>
            </a:r>
          </a:p>
          <a:p>
            <a:r>
              <a:rPr lang="fr-FR" sz="2824" dirty="0" smtClean="0"/>
              <a:t>Apprendre à communiquer sur l’expérience et à la valoriser</a:t>
            </a:r>
          </a:p>
          <a:p>
            <a:pPr lvl="0"/>
            <a:r>
              <a:rPr lang="fr-FR" sz="2824" dirty="0" smtClean="0"/>
              <a:t>S’appuyer sur ses compétences existantes pour élaborer un ou des projets :</a:t>
            </a:r>
          </a:p>
          <a:p>
            <a:pPr lvl="0">
              <a:buFontTx/>
              <a:buChar char="-"/>
            </a:pPr>
            <a:r>
              <a:rPr lang="fr-FR" sz="2000" dirty="0" smtClean="0"/>
              <a:t>évoluer au sein de la municipalité ou vers d’autres fonctions</a:t>
            </a:r>
          </a:p>
          <a:p>
            <a:pPr lvl="0">
              <a:buFontTx/>
              <a:buChar char="-"/>
            </a:pPr>
            <a:r>
              <a:rPr lang="fr-FR" sz="2000" dirty="0" smtClean="0"/>
              <a:t>préparer une recherche d’emploi</a:t>
            </a:r>
          </a:p>
          <a:p>
            <a:pPr lvl="0">
              <a:buNone/>
            </a:pPr>
            <a:r>
              <a:rPr lang="fr-FR" sz="2824" dirty="0" smtClean="0"/>
              <a:t>= &gt; Prendre du recul et être soutenu(e) dans la construction d’un projet professionnel réaliste et réalisable 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5" name="Titre 15"/>
          <p:cNvSpPr txBox="1">
            <a:spLocks/>
          </p:cNvSpPr>
          <p:nvPr/>
        </p:nvSpPr>
        <p:spPr>
          <a:xfrm>
            <a:off x="152400" y="437452"/>
            <a:ext cx="7837161" cy="712520"/>
          </a:xfrm>
          <a:prstGeom prst="rect">
            <a:avLst/>
          </a:prstGeom>
          <a:ln w="19050" cmpd="sng">
            <a:solidFill>
              <a:schemeClr val="accent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800000"/>
                </a:solidFill>
                <a:latin typeface="+mj-lt"/>
                <a:ea typeface="+mj-ea"/>
                <a:cs typeface="+mj-cs"/>
              </a:rPr>
              <a:t>Le Bilan des acquis de l’</a:t>
            </a:r>
            <a:r>
              <a:rPr lang="fr-FR" sz="2800" b="1" dirty="0" err="1" smtClean="0">
                <a:solidFill>
                  <a:srgbClr val="800000"/>
                </a:solidFill>
                <a:latin typeface="+mj-lt"/>
                <a:ea typeface="+mj-ea"/>
                <a:cs typeface="+mj-cs"/>
              </a:rPr>
              <a:t>élu-e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5"/>
          <p:cNvSpPr txBox="1">
            <a:spLocks/>
          </p:cNvSpPr>
          <p:nvPr/>
        </p:nvSpPr>
        <p:spPr>
          <a:xfrm>
            <a:off x="152400" y="437452"/>
            <a:ext cx="7837161" cy="712520"/>
          </a:xfrm>
          <a:prstGeom prst="rect">
            <a:avLst/>
          </a:prstGeom>
          <a:ln w="19050" cmpd="sng">
            <a:solidFill>
              <a:schemeClr val="accent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800000"/>
                </a:solidFill>
                <a:latin typeface="+mj-lt"/>
                <a:ea typeface="+mj-ea"/>
                <a:cs typeface="+mj-cs"/>
              </a:rPr>
              <a:t>Des trajectoires diverses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2250" y="1409701"/>
            <a:ext cx="2032000" cy="15875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Formation initiale Droit</a:t>
            </a:r>
          </a:p>
          <a:p>
            <a:pPr algn="ctr"/>
            <a:r>
              <a:rPr lang="fr-FR" dirty="0" smtClean="0"/>
              <a:t>Emploi Fonction RH</a:t>
            </a:r>
            <a:endParaRPr lang="fr-FR" dirty="0"/>
          </a:p>
        </p:txBody>
      </p:sp>
      <p:sp>
        <p:nvSpPr>
          <p:cNvPr id="6" name="Flèche vers la droite 5"/>
          <p:cNvSpPr/>
          <p:nvPr/>
        </p:nvSpPr>
        <p:spPr>
          <a:xfrm>
            <a:off x="2317750" y="2076450"/>
            <a:ext cx="787400" cy="5715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3232150" y="1562101"/>
            <a:ext cx="2349500" cy="15875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vers la droite 7"/>
          <p:cNvSpPr/>
          <p:nvPr/>
        </p:nvSpPr>
        <p:spPr>
          <a:xfrm>
            <a:off x="5683250" y="2076450"/>
            <a:ext cx="812800" cy="5715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6604000" y="1562101"/>
            <a:ext cx="2349500" cy="15875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Sortie de mandat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3619500" y="1562101"/>
            <a:ext cx="19621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Mandat maire 6 ans</a:t>
            </a:r>
          </a:p>
          <a:p>
            <a:r>
              <a:rPr lang="fr-FR" dirty="0" smtClean="0"/>
              <a:t>Adjointe maire 6 ans (38 000 </a:t>
            </a:r>
            <a:r>
              <a:rPr lang="fr-FR" dirty="0" err="1" smtClean="0"/>
              <a:t>hab</a:t>
            </a:r>
            <a:r>
              <a:rPr lang="fr-FR" dirty="0" smtClean="0"/>
              <a:t>)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1543050" y="3276600"/>
            <a:ext cx="2032000" cy="914399"/>
          </a:xfrm>
          <a:prstGeom prst="rect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Recherche d’emploi</a:t>
            </a:r>
          </a:p>
          <a:p>
            <a:pPr algn="ctr"/>
            <a:r>
              <a:rPr lang="fr-FR" dirty="0" smtClean="0"/>
              <a:t>Préparation des outils </a:t>
            </a:r>
            <a:endParaRPr lang="fr-FR" dirty="0"/>
          </a:p>
        </p:txBody>
      </p:sp>
      <p:sp>
        <p:nvSpPr>
          <p:cNvPr id="13" name="Flèche vers la droite 12"/>
          <p:cNvSpPr/>
          <p:nvPr/>
        </p:nvSpPr>
        <p:spPr>
          <a:xfrm>
            <a:off x="3575050" y="4190999"/>
            <a:ext cx="1047750" cy="952501"/>
          </a:xfrm>
          <a:prstGeom prst="rightArrow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543050" y="4190999"/>
            <a:ext cx="2032000" cy="952501"/>
          </a:xfrm>
          <a:prstGeom prst="rect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Préparation concours d’attachée</a:t>
            </a: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4622800" y="3397249"/>
            <a:ext cx="2349500" cy="1314451"/>
          </a:xfrm>
          <a:prstGeom prst="rect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Concours d’attaché territoriale</a:t>
            </a:r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1543050" y="5143501"/>
            <a:ext cx="2032000" cy="952501"/>
          </a:xfrm>
          <a:prstGeom prst="rect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Recherche pour une VAE Master en Management</a:t>
            </a: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4622800" y="4711700"/>
            <a:ext cx="2349500" cy="1314451"/>
          </a:xfrm>
          <a:prstGeom prst="rect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Mission RH dans entreprise privée</a:t>
            </a:r>
            <a:endParaRPr lang="fr-FR" dirty="0"/>
          </a:p>
        </p:txBody>
      </p:sp>
      <p:sp>
        <p:nvSpPr>
          <p:cNvPr id="21" name="Double flèche horizontale 20"/>
          <p:cNvSpPr/>
          <p:nvPr/>
        </p:nvSpPr>
        <p:spPr>
          <a:xfrm>
            <a:off x="1612900" y="6299200"/>
            <a:ext cx="5359400" cy="5588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8 mois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5"/>
          <p:cNvSpPr txBox="1">
            <a:spLocks/>
          </p:cNvSpPr>
          <p:nvPr/>
        </p:nvSpPr>
        <p:spPr>
          <a:xfrm>
            <a:off x="152400" y="437452"/>
            <a:ext cx="7837161" cy="712520"/>
          </a:xfrm>
          <a:prstGeom prst="rect">
            <a:avLst/>
          </a:prstGeom>
          <a:ln w="19050" cmpd="sng">
            <a:solidFill>
              <a:schemeClr val="accent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800000"/>
                </a:solidFill>
                <a:latin typeface="+mj-lt"/>
                <a:ea typeface="+mj-ea"/>
                <a:cs typeface="+mj-cs"/>
              </a:rPr>
              <a:t>Des trajectoires diverses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2250" y="1409701"/>
            <a:ext cx="2032000" cy="15875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Formation initiale DEA Economie</a:t>
            </a:r>
          </a:p>
          <a:p>
            <a:pPr algn="ctr"/>
            <a:r>
              <a:rPr lang="fr-FR" dirty="0" smtClean="0"/>
              <a:t>Emplois Education Nationale</a:t>
            </a:r>
            <a:endParaRPr lang="fr-FR" dirty="0"/>
          </a:p>
        </p:txBody>
      </p:sp>
      <p:sp>
        <p:nvSpPr>
          <p:cNvPr id="6" name="Flèche vers la droite 5"/>
          <p:cNvSpPr/>
          <p:nvPr/>
        </p:nvSpPr>
        <p:spPr>
          <a:xfrm>
            <a:off x="2317750" y="2076450"/>
            <a:ext cx="787400" cy="5715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3232150" y="1562101"/>
            <a:ext cx="2349500" cy="15875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vers la droite 7"/>
          <p:cNvSpPr/>
          <p:nvPr/>
        </p:nvSpPr>
        <p:spPr>
          <a:xfrm>
            <a:off x="5683250" y="2076450"/>
            <a:ext cx="812800" cy="5715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6604000" y="1562101"/>
            <a:ext cx="2349500" cy="15875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Sortie de mandat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3619500" y="1562101"/>
            <a:ext cx="19621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Adjointe maire 6 ans (206 000 </a:t>
            </a:r>
            <a:r>
              <a:rPr lang="fr-FR" dirty="0" err="1" smtClean="0"/>
              <a:t>hab</a:t>
            </a:r>
            <a:r>
              <a:rPr lang="fr-FR" dirty="0" smtClean="0"/>
              <a:t>)  VP </a:t>
            </a:r>
            <a:r>
              <a:rPr lang="fr-FR" dirty="0" err="1" smtClean="0"/>
              <a:t>com</a:t>
            </a:r>
            <a:r>
              <a:rPr lang="fr-FR" dirty="0" smtClean="0"/>
              <a:t> </a:t>
            </a:r>
            <a:r>
              <a:rPr lang="fr-FR" dirty="0" err="1" smtClean="0"/>
              <a:t>aglo</a:t>
            </a:r>
            <a:endParaRPr lang="fr-FR" dirty="0" smtClean="0"/>
          </a:p>
          <a:p>
            <a:r>
              <a:rPr lang="fr-FR" dirty="0" smtClean="0"/>
              <a:t>Conseillère municipale 6 ans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1543050" y="3276600"/>
            <a:ext cx="2032000" cy="914399"/>
          </a:xfrm>
          <a:prstGeom prst="rect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Recherche d’emploi</a:t>
            </a:r>
          </a:p>
        </p:txBody>
      </p:sp>
      <p:sp>
        <p:nvSpPr>
          <p:cNvPr id="13" name="Flèche vers la droite 12"/>
          <p:cNvSpPr/>
          <p:nvPr/>
        </p:nvSpPr>
        <p:spPr>
          <a:xfrm>
            <a:off x="3575050" y="4190999"/>
            <a:ext cx="1047750" cy="952501"/>
          </a:xfrm>
          <a:prstGeom prst="rightArrow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543050" y="4190999"/>
            <a:ext cx="2032000" cy="952501"/>
          </a:xfrm>
          <a:prstGeom prst="rect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Projet création d’entreprise</a:t>
            </a: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4622800" y="3397249"/>
            <a:ext cx="2349500" cy="1314451"/>
          </a:xfrm>
          <a:prstGeom prst="rect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Mission Energies Renouvelables 1 an (Région, </a:t>
            </a:r>
            <a:r>
              <a:rPr lang="fr-FR" dirty="0" err="1" smtClean="0"/>
              <a:t>Ch</a:t>
            </a:r>
            <a:r>
              <a:rPr lang="fr-FR" dirty="0" smtClean="0"/>
              <a:t> consulaires, Etat)</a:t>
            </a:r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1543050" y="5143501"/>
            <a:ext cx="2032000" cy="952501"/>
          </a:xfrm>
          <a:prstGeom prst="rect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BAE </a:t>
            </a:r>
          </a:p>
          <a:p>
            <a:pPr algn="ctr"/>
            <a:r>
              <a:rPr lang="fr-FR" dirty="0" smtClean="0"/>
              <a:t>Construction stratégie et outils  </a:t>
            </a:r>
          </a:p>
          <a:p>
            <a:pPr algn="ctr"/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4622800" y="4711700"/>
            <a:ext cx="2349500" cy="1314451"/>
          </a:xfrm>
          <a:prstGeom prst="rect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Préparation de création d’activité de consulting</a:t>
            </a:r>
            <a:endParaRPr lang="fr-FR" dirty="0"/>
          </a:p>
        </p:txBody>
      </p:sp>
      <p:sp>
        <p:nvSpPr>
          <p:cNvPr id="15" name="Double flèche horizontale 14"/>
          <p:cNvSpPr/>
          <p:nvPr/>
        </p:nvSpPr>
        <p:spPr>
          <a:xfrm>
            <a:off x="1612900" y="6299200"/>
            <a:ext cx="5359400" cy="5588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6 mois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5"/>
          <p:cNvSpPr txBox="1">
            <a:spLocks/>
          </p:cNvSpPr>
          <p:nvPr/>
        </p:nvSpPr>
        <p:spPr>
          <a:xfrm>
            <a:off x="152400" y="437452"/>
            <a:ext cx="7837161" cy="712520"/>
          </a:xfrm>
          <a:prstGeom prst="rect">
            <a:avLst/>
          </a:prstGeom>
          <a:ln w="19050" cmpd="sng">
            <a:solidFill>
              <a:schemeClr val="accent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800000"/>
                </a:solidFill>
                <a:latin typeface="+mj-lt"/>
                <a:ea typeface="+mj-ea"/>
                <a:cs typeface="+mj-cs"/>
              </a:rPr>
              <a:t>Des trajectoires diverses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2250" y="1409701"/>
            <a:ext cx="2032000" cy="15875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Formation initiale DUT Carrières sociales</a:t>
            </a:r>
          </a:p>
          <a:p>
            <a:pPr algn="ctr"/>
            <a:r>
              <a:rPr lang="fr-FR" dirty="0" smtClean="0"/>
              <a:t>Emploi Education populaire</a:t>
            </a:r>
            <a:endParaRPr lang="fr-FR" dirty="0"/>
          </a:p>
        </p:txBody>
      </p:sp>
      <p:sp>
        <p:nvSpPr>
          <p:cNvPr id="6" name="Flèche vers la droite 5"/>
          <p:cNvSpPr/>
          <p:nvPr/>
        </p:nvSpPr>
        <p:spPr>
          <a:xfrm>
            <a:off x="2317750" y="2076450"/>
            <a:ext cx="787400" cy="5715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3232150" y="1562101"/>
            <a:ext cx="2349500" cy="15875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vers la droite 7"/>
          <p:cNvSpPr/>
          <p:nvPr/>
        </p:nvSpPr>
        <p:spPr>
          <a:xfrm>
            <a:off x="5683250" y="2076450"/>
            <a:ext cx="812800" cy="5715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6604000" y="1562101"/>
            <a:ext cx="2349500" cy="15875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Préparation Sortie de mandat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3232150" y="1522274"/>
            <a:ext cx="24511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Adjointe maire 6 ans, (140 000 </a:t>
            </a:r>
            <a:r>
              <a:rPr lang="fr-FR" dirty="0" err="1" smtClean="0"/>
              <a:t>Hab</a:t>
            </a:r>
            <a:r>
              <a:rPr lang="fr-FR" dirty="0" smtClean="0"/>
              <a:t>)</a:t>
            </a:r>
          </a:p>
          <a:p>
            <a:r>
              <a:rPr lang="fr-FR" dirty="0" smtClean="0"/>
              <a:t> conseillère </a:t>
            </a:r>
            <a:r>
              <a:rPr lang="fr-FR" dirty="0" err="1" smtClean="0"/>
              <a:t>communuataire</a:t>
            </a:r>
            <a:r>
              <a:rPr lang="fr-FR" dirty="0" smtClean="0"/>
              <a:t> 6 ans </a:t>
            </a:r>
          </a:p>
          <a:p>
            <a:r>
              <a:rPr lang="fr-FR" dirty="0" smtClean="0"/>
              <a:t>Nouveau mandat 6 ans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1543050" y="3276600"/>
            <a:ext cx="2032000" cy="914399"/>
          </a:xfrm>
          <a:prstGeom prst="rect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Recherche de stages </a:t>
            </a:r>
            <a:endParaRPr lang="fr-FR" dirty="0"/>
          </a:p>
        </p:txBody>
      </p:sp>
      <p:sp>
        <p:nvSpPr>
          <p:cNvPr id="13" name="Flèche vers la droite 12"/>
          <p:cNvSpPr/>
          <p:nvPr/>
        </p:nvSpPr>
        <p:spPr>
          <a:xfrm>
            <a:off x="3575050" y="4190999"/>
            <a:ext cx="1047750" cy="952501"/>
          </a:xfrm>
          <a:prstGeom prst="rightArrow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543050" y="4190999"/>
            <a:ext cx="2032000" cy="952501"/>
          </a:xfrm>
          <a:prstGeom prst="rect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Projet Formation</a:t>
            </a: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4622800" y="3397249"/>
            <a:ext cx="2349500" cy="1314451"/>
          </a:xfrm>
          <a:prstGeom prst="rect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Stages secteur social et ESS</a:t>
            </a:r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1543050" y="5143501"/>
            <a:ext cx="2032000" cy="1155699"/>
          </a:xfrm>
          <a:prstGeom prst="rect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BAE Bilan des compétences</a:t>
            </a:r>
          </a:p>
          <a:p>
            <a:pPr algn="ctr"/>
            <a:r>
              <a:rPr lang="fr-FR" dirty="0" smtClean="0"/>
              <a:t>Elaboration de la stratégie</a:t>
            </a: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4622800" y="4711700"/>
            <a:ext cx="2349500" cy="1314451"/>
          </a:xfrm>
          <a:prstGeom prst="rect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Formation complémentaire Master Management / Développement local et citoyenneté</a:t>
            </a:r>
            <a:endParaRPr lang="fr-FR" dirty="0"/>
          </a:p>
        </p:txBody>
      </p:sp>
      <p:sp>
        <p:nvSpPr>
          <p:cNvPr id="15" name="Double flèche horizontale 14"/>
          <p:cNvSpPr/>
          <p:nvPr/>
        </p:nvSpPr>
        <p:spPr>
          <a:xfrm>
            <a:off x="1612900" y="6299200"/>
            <a:ext cx="5359400" cy="5588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12 mois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5"/>
          <p:cNvSpPr txBox="1">
            <a:spLocks/>
          </p:cNvSpPr>
          <p:nvPr/>
        </p:nvSpPr>
        <p:spPr>
          <a:xfrm>
            <a:off x="152400" y="437452"/>
            <a:ext cx="7837161" cy="712520"/>
          </a:xfrm>
          <a:prstGeom prst="rect">
            <a:avLst/>
          </a:prstGeom>
          <a:ln w="19050" cmpd="sng">
            <a:solidFill>
              <a:schemeClr val="accent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800000"/>
                </a:solidFill>
                <a:latin typeface="+mj-lt"/>
                <a:ea typeface="+mj-ea"/>
                <a:cs typeface="+mj-cs"/>
              </a:rPr>
              <a:t>Des trajectoires diverses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2250" y="1409701"/>
            <a:ext cx="2032000" cy="15875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Formation initiale DEA Droit de l’environnement</a:t>
            </a:r>
          </a:p>
          <a:p>
            <a:pPr algn="ctr"/>
            <a:r>
              <a:rPr lang="fr-FR" dirty="0" smtClean="0"/>
              <a:t>Emploi de consultante </a:t>
            </a:r>
            <a:endParaRPr lang="fr-FR" dirty="0"/>
          </a:p>
        </p:txBody>
      </p:sp>
      <p:sp>
        <p:nvSpPr>
          <p:cNvPr id="6" name="Flèche vers la droite 5"/>
          <p:cNvSpPr/>
          <p:nvPr/>
        </p:nvSpPr>
        <p:spPr>
          <a:xfrm>
            <a:off x="2317750" y="2076450"/>
            <a:ext cx="787400" cy="5715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3232150" y="1562101"/>
            <a:ext cx="2349500" cy="15875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vers la droite 7"/>
          <p:cNvSpPr/>
          <p:nvPr/>
        </p:nvSpPr>
        <p:spPr>
          <a:xfrm>
            <a:off x="5683250" y="2076450"/>
            <a:ext cx="812800" cy="5715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6604000" y="1562101"/>
            <a:ext cx="2349500" cy="15875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Sortie de mandat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3232150" y="1522274"/>
            <a:ext cx="2451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Adjointe maire 12 ans ( 18 000 </a:t>
            </a:r>
            <a:r>
              <a:rPr lang="fr-FR" dirty="0" err="1" smtClean="0"/>
              <a:t>hab</a:t>
            </a:r>
            <a:r>
              <a:rPr lang="fr-FR" dirty="0" smtClean="0"/>
              <a:t>)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1543050" y="3276600"/>
            <a:ext cx="2032000" cy="914399"/>
          </a:xfrm>
          <a:prstGeom prst="rect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Recherche d’emploi</a:t>
            </a:r>
            <a:endParaRPr lang="fr-FR" dirty="0"/>
          </a:p>
        </p:txBody>
      </p:sp>
      <p:sp>
        <p:nvSpPr>
          <p:cNvPr id="13" name="Flèche vers la droite 12"/>
          <p:cNvSpPr/>
          <p:nvPr/>
        </p:nvSpPr>
        <p:spPr>
          <a:xfrm>
            <a:off x="3575050" y="4190999"/>
            <a:ext cx="1047750" cy="952501"/>
          </a:xfrm>
          <a:prstGeom prst="rightArrow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4622800" y="3346449"/>
            <a:ext cx="2349500" cy="1314451"/>
          </a:xfrm>
          <a:prstGeom prst="rect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Formation Marketing Culture, tourisme</a:t>
            </a:r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1543050" y="4190999"/>
            <a:ext cx="2032000" cy="2108201"/>
          </a:xfrm>
          <a:prstGeom prst="rect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BAE Bilan des compétences, élaboration stratégie, recherche de formation, construction des outils </a:t>
            </a: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4622800" y="4673600"/>
            <a:ext cx="2349500" cy="1314451"/>
          </a:xfrm>
          <a:prstGeom prst="rect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Mission 1 an </a:t>
            </a:r>
          </a:p>
          <a:p>
            <a:pPr algn="ctr"/>
            <a:r>
              <a:rPr lang="fr-FR" dirty="0" smtClean="0"/>
              <a:t>Chargé de développement dans le secteur de</a:t>
            </a:r>
          </a:p>
          <a:p>
            <a:pPr algn="ctr"/>
            <a:r>
              <a:rPr lang="fr-FR" dirty="0" smtClean="0"/>
              <a:t> l ‘ESS</a:t>
            </a:r>
            <a:endParaRPr lang="fr-FR" dirty="0"/>
          </a:p>
        </p:txBody>
      </p:sp>
      <p:sp>
        <p:nvSpPr>
          <p:cNvPr id="15" name="Double flèche horizontale 14"/>
          <p:cNvSpPr/>
          <p:nvPr/>
        </p:nvSpPr>
        <p:spPr>
          <a:xfrm>
            <a:off x="1612900" y="6299200"/>
            <a:ext cx="5359400" cy="5588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12  mois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5"/>
          <p:cNvSpPr txBox="1">
            <a:spLocks/>
          </p:cNvSpPr>
          <p:nvPr/>
        </p:nvSpPr>
        <p:spPr>
          <a:xfrm>
            <a:off x="152400" y="437452"/>
            <a:ext cx="7837161" cy="712520"/>
          </a:xfrm>
          <a:prstGeom prst="rect">
            <a:avLst/>
          </a:prstGeom>
          <a:ln w="19050" cmpd="sng">
            <a:solidFill>
              <a:schemeClr val="accent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800000"/>
                </a:solidFill>
                <a:latin typeface="+mj-lt"/>
                <a:ea typeface="+mj-ea"/>
                <a:cs typeface="+mj-cs"/>
              </a:rPr>
              <a:t>Des trajectoires diverses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2250" y="1409701"/>
            <a:ext cx="2032000" cy="15875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Formation initiale M1 Psychologie</a:t>
            </a:r>
          </a:p>
          <a:p>
            <a:pPr algn="ctr"/>
            <a:r>
              <a:rPr lang="fr-FR" dirty="0" smtClean="0"/>
              <a:t>Emploi missions dans l’EN</a:t>
            </a:r>
            <a:endParaRPr lang="fr-FR" dirty="0"/>
          </a:p>
        </p:txBody>
      </p:sp>
      <p:sp>
        <p:nvSpPr>
          <p:cNvPr id="6" name="Flèche vers la droite 5"/>
          <p:cNvSpPr/>
          <p:nvPr/>
        </p:nvSpPr>
        <p:spPr>
          <a:xfrm>
            <a:off x="2317750" y="2076450"/>
            <a:ext cx="787400" cy="5715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3232150" y="1409701"/>
            <a:ext cx="2349500" cy="15875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vers la droite 7"/>
          <p:cNvSpPr/>
          <p:nvPr/>
        </p:nvSpPr>
        <p:spPr>
          <a:xfrm>
            <a:off x="5683250" y="2076450"/>
            <a:ext cx="812800" cy="5715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6604000" y="1562101"/>
            <a:ext cx="2349500" cy="15875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Sortie de mandat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3232150" y="1522274"/>
            <a:ext cx="2451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Maire 6 ans ( 2000 </a:t>
            </a:r>
            <a:r>
              <a:rPr lang="fr-FR" dirty="0" err="1" smtClean="0"/>
              <a:t>hab</a:t>
            </a:r>
            <a:r>
              <a:rPr lang="fr-FR" dirty="0" smtClean="0"/>
              <a:t> )</a:t>
            </a:r>
          </a:p>
          <a:p>
            <a:r>
              <a:rPr lang="fr-FR" smtClean="0"/>
              <a:t>Conseillère municipale ( </a:t>
            </a:r>
            <a:r>
              <a:rPr lang="fr-FR" dirty="0" smtClean="0"/>
              <a:t>3 ans)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1543050" y="3276600"/>
            <a:ext cx="2032000" cy="1200149"/>
          </a:xfrm>
          <a:prstGeom prst="rect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Formation fin de mandat Master 2 Vieillissement et Handicap </a:t>
            </a:r>
            <a:endParaRPr lang="fr-FR" dirty="0"/>
          </a:p>
        </p:txBody>
      </p:sp>
      <p:sp>
        <p:nvSpPr>
          <p:cNvPr id="13" name="Flèche vers la droite 12"/>
          <p:cNvSpPr/>
          <p:nvPr/>
        </p:nvSpPr>
        <p:spPr>
          <a:xfrm>
            <a:off x="3575050" y="4190999"/>
            <a:ext cx="1047750" cy="952501"/>
          </a:xfrm>
          <a:prstGeom prst="rightArrow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543050" y="4476749"/>
            <a:ext cx="2032000" cy="952501"/>
          </a:xfrm>
          <a:prstGeom prst="rect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Recherche d’emploi </a:t>
            </a: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4622800" y="4003674"/>
            <a:ext cx="2349500" cy="1314451"/>
          </a:xfrm>
          <a:prstGeom prst="rect">
            <a:avLst/>
          </a:prstGeom>
          <a:solidFill>
            <a:srgbClr val="FFBE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Directrice d’EHPAD</a:t>
            </a:r>
            <a:endParaRPr lang="fr-FR" dirty="0"/>
          </a:p>
        </p:txBody>
      </p:sp>
      <p:sp>
        <p:nvSpPr>
          <p:cNvPr id="15" name="Double flèche horizontale 14"/>
          <p:cNvSpPr/>
          <p:nvPr/>
        </p:nvSpPr>
        <p:spPr>
          <a:xfrm>
            <a:off x="1612900" y="5740400"/>
            <a:ext cx="5359400" cy="5588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12  mois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15"/>
          <p:cNvSpPr txBox="1">
            <a:spLocks/>
          </p:cNvSpPr>
          <p:nvPr/>
        </p:nvSpPr>
        <p:spPr>
          <a:xfrm>
            <a:off x="152400" y="437452"/>
            <a:ext cx="7837161" cy="712520"/>
          </a:xfrm>
          <a:prstGeom prst="rect">
            <a:avLst/>
          </a:prstGeom>
          <a:ln w="19050" cmpd="sng">
            <a:solidFill>
              <a:schemeClr val="accent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800000"/>
                </a:solidFill>
                <a:latin typeface="+mj-lt"/>
                <a:ea typeface="+mj-ea"/>
                <a:cs typeface="+mj-cs"/>
              </a:rPr>
              <a:t>Des points communs 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876300" y="1149972"/>
            <a:ext cx="899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  </a:t>
            </a: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317500" y="1194474"/>
            <a:ext cx="8089900" cy="6001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/>
              <a:t>Des  changements importants </a:t>
            </a:r>
          </a:p>
          <a:p>
            <a:pPr lvl="2">
              <a:buFont typeface="Wingdings" charset="2"/>
              <a:buChar char="q"/>
            </a:pPr>
            <a:r>
              <a:rPr lang="fr-FR" sz="2400" dirty="0" smtClean="0"/>
              <a:t> De statut</a:t>
            </a:r>
          </a:p>
          <a:p>
            <a:pPr lvl="2">
              <a:buFont typeface="Wingdings" charset="2"/>
              <a:buChar char="q"/>
            </a:pPr>
            <a:r>
              <a:rPr lang="fr-FR" sz="2400" dirty="0" smtClean="0"/>
              <a:t> De réseaux</a:t>
            </a:r>
          </a:p>
          <a:p>
            <a:pPr lvl="2">
              <a:buFont typeface="Wingdings" charset="2"/>
              <a:buChar char="q"/>
            </a:pPr>
            <a:r>
              <a:rPr lang="fr-FR" sz="2400" dirty="0" smtClean="0"/>
              <a:t> De responsabilités </a:t>
            </a:r>
          </a:p>
          <a:p>
            <a:pPr lvl="2">
              <a:buFont typeface="Wingdings" charset="2"/>
              <a:buChar char="q"/>
            </a:pPr>
            <a:r>
              <a:rPr lang="fr-FR" sz="2400" dirty="0" smtClean="0"/>
              <a:t> De rythme de vie</a:t>
            </a:r>
          </a:p>
          <a:p>
            <a:pPr lvl="2">
              <a:buFont typeface="Wingdings" charset="2"/>
              <a:buChar char="q"/>
            </a:pPr>
            <a:r>
              <a:rPr lang="fr-FR" sz="2400" dirty="0" smtClean="0"/>
              <a:t> D’engagements </a:t>
            </a:r>
          </a:p>
          <a:p>
            <a:pPr lvl="2">
              <a:buFont typeface="Wingdings" charset="2"/>
              <a:buChar char="q"/>
            </a:pPr>
            <a:r>
              <a:rPr lang="fr-FR" sz="2400" dirty="0" smtClean="0"/>
              <a:t> De représentation sociale</a:t>
            </a:r>
          </a:p>
          <a:p>
            <a:r>
              <a:rPr lang="fr-FR" sz="2400" b="1" dirty="0" smtClean="0"/>
              <a:t>Des obstacles :</a:t>
            </a:r>
          </a:p>
          <a:p>
            <a:pPr lvl="2"/>
            <a:r>
              <a:rPr lang="fr-FR" sz="2400" dirty="0" smtClean="0"/>
              <a:t>Une impression brutale d’isolement, de perte d’appuis</a:t>
            </a:r>
          </a:p>
          <a:p>
            <a:pPr lvl="2"/>
            <a:r>
              <a:rPr lang="fr-FR" sz="2400" dirty="0" smtClean="0"/>
              <a:t>Le sentiment de ne pas être soutenu </a:t>
            </a:r>
          </a:p>
          <a:p>
            <a:pPr lvl="2"/>
            <a:r>
              <a:rPr lang="fr-FR" sz="2400" dirty="0" smtClean="0"/>
              <a:t>La difficulté à transférer directement ses compétences d’élue sur des emplois</a:t>
            </a:r>
          </a:p>
          <a:p>
            <a:pPr lvl="2"/>
            <a:r>
              <a:rPr lang="fr-FR" sz="2400" dirty="0" smtClean="0"/>
              <a:t>Une communication paradoxale : valoriser ses compétences sans afficher une image « politique forte » avec toutes les représentations qui s’y rattachent</a:t>
            </a:r>
          </a:p>
          <a:p>
            <a:pPr lvl="2"/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5219</TotalTime>
  <Words>569</Words>
  <Application>Microsoft Office PowerPoint</Application>
  <PresentationFormat>Affichage à l'écran (4:3)</PresentationFormat>
  <Paragraphs>104</Paragraphs>
  <Slides>10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Liaisons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2" baseType="lpstr">
      <vt:lpstr>Thème Office</vt:lpstr>
      <vt:lpstr>Macintosh HD:Users:dominiquelucas:Desktop:BUREAU:Elles aussi:Proposition BAE DL Conseil 2014.doc!OLE_LINK1</vt:lpstr>
      <vt:lpstr>DES PARCOURS SUITE AU MANDAT D’ELU-E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Catalys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Dominique Lucas</dc:creator>
  <cp:lastModifiedBy>Armelle</cp:lastModifiedBy>
  <cp:revision>180</cp:revision>
  <dcterms:created xsi:type="dcterms:W3CDTF">2014-10-10T09:22:15Z</dcterms:created>
  <dcterms:modified xsi:type="dcterms:W3CDTF">2014-10-27T09:30:08Z</dcterms:modified>
</cp:coreProperties>
</file>