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3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85" r:id="rId2"/>
    <p:sldId id="259" r:id="rId3"/>
    <p:sldId id="260" r:id="rId4"/>
    <p:sldId id="261" r:id="rId5"/>
    <p:sldId id="262" r:id="rId6"/>
    <p:sldId id="268" r:id="rId7"/>
    <p:sldId id="269" r:id="rId8"/>
    <p:sldId id="279" r:id="rId9"/>
    <p:sldId id="256" r:id="rId10"/>
    <p:sldId id="271" r:id="rId11"/>
    <p:sldId id="272" r:id="rId12"/>
    <p:sldId id="270" r:id="rId13"/>
    <p:sldId id="273" r:id="rId14"/>
    <p:sldId id="286" r:id="rId15"/>
    <p:sldId id="281" r:id="rId1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73D7C4-16AD-4100-AFEE-A4DBAAEFBD4D}" v="159" dt="2022-12-29T11:50:57.6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447" autoAdjust="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200" dirty="0"/>
              <a:t>Répartition des EPCI par département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Com. Com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Aisne</c:v>
                </c:pt>
                <c:pt idx="1">
                  <c:v>Nord</c:v>
                </c:pt>
                <c:pt idx="2">
                  <c:v>Oise</c:v>
                </c:pt>
                <c:pt idx="3">
                  <c:v>Pas de Calais</c:v>
                </c:pt>
                <c:pt idx="4">
                  <c:v>Somme</c:v>
                </c:pt>
              </c:strCache>
            </c:strRef>
          </c:cat>
          <c:val>
            <c:numRef>
              <c:f>Feuil1!$B$2:$B$6</c:f>
              <c:numCache>
                <c:formatCode>General</c:formatCode>
                <c:ptCount val="5"/>
                <c:pt idx="0">
                  <c:v>14</c:v>
                </c:pt>
                <c:pt idx="1">
                  <c:v>9</c:v>
                </c:pt>
                <c:pt idx="2">
                  <c:v>18</c:v>
                </c:pt>
                <c:pt idx="3">
                  <c:v>11</c:v>
                </c:pt>
                <c:pt idx="4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771-46EB-90BE-6E15AC6190E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Com. D'agglo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Aisne</c:v>
                </c:pt>
                <c:pt idx="1">
                  <c:v>Nord</c:v>
                </c:pt>
                <c:pt idx="2">
                  <c:v>Oise</c:v>
                </c:pt>
                <c:pt idx="3">
                  <c:v>Pas de Calais</c:v>
                </c:pt>
                <c:pt idx="4">
                  <c:v>Somme</c:v>
                </c:pt>
              </c:strCache>
            </c:strRef>
          </c:cat>
          <c:val>
            <c:numRef>
              <c:f>Feuil1!$C$2:$C$6</c:f>
              <c:numCache>
                <c:formatCode>General</c:formatCode>
                <c:ptCount val="5"/>
                <c:pt idx="0">
                  <c:v>5</c:v>
                </c:pt>
                <c:pt idx="1">
                  <c:v>6</c:v>
                </c:pt>
                <c:pt idx="2">
                  <c:v>3</c:v>
                </c:pt>
                <c:pt idx="3">
                  <c:v>7</c:v>
                </c:pt>
                <c:pt idx="4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771-46EB-90BE-6E15AC6190EE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Com. Urb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Aisne</c:v>
                </c:pt>
                <c:pt idx="1">
                  <c:v>Nord</c:v>
                </c:pt>
                <c:pt idx="2">
                  <c:v>Oise</c:v>
                </c:pt>
                <c:pt idx="3">
                  <c:v>Pas de Calais</c:v>
                </c:pt>
                <c:pt idx="4">
                  <c:v>Somme</c:v>
                </c:pt>
              </c:strCache>
            </c:strRef>
          </c:cat>
          <c:val>
            <c:numRef>
              <c:f>Feuil1!$D$2:$D$6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771-46EB-90BE-6E15AC6190EE}"/>
            </c:ext>
          </c:extLst>
        </c:ser>
        <c:ser>
          <c:idx val="3"/>
          <c:order val="3"/>
          <c:tx>
            <c:strRef>
              <c:f>Feuil1!$E$1</c:f>
              <c:strCache>
                <c:ptCount val="1"/>
                <c:pt idx="0">
                  <c:v>Métropole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Feuil1!$A$2:$A$6</c:f>
              <c:strCache>
                <c:ptCount val="5"/>
                <c:pt idx="0">
                  <c:v>Aisne</c:v>
                </c:pt>
                <c:pt idx="1">
                  <c:v>Nord</c:v>
                </c:pt>
                <c:pt idx="2">
                  <c:v>Oise</c:v>
                </c:pt>
                <c:pt idx="3">
                  <c:v>Pas de Calais</c:v>
                </c:pt>
                <c:pt idx="4">
                  <c:v>Somme</c:v>
                </c:pt>
              </c:strCache>
            </c:strRef>
          </c:cat>
          <c:val>
            <c:numRef>
              <c:f>Feuil1!$E$2:$E$6</c:f>
              <c:numCache>
                <c:formatCode>General</c:formatCode>
                <c:ptCount val="5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9771-46EB-90BE-6E15AC6190E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666888207"/>
        <c:axId val="1666895279"/>
      </c:barChart>
      <c:catAx>
        <c:axId val="1666888207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6895279"/>
        <c:crosses val="autoZero"/>
        <c:auto val="1"/>
        <c:lblAlgn val="ctr"/>
        <c:lblOffset val="100"/>
        <c:noMultiLvlLbl val="0"/>
      </c:catAx>
      <c:valAx>
        <c:axId val="1666895279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668882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Elu.e.s dans les exécutifs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16B2-4D34-A21D-54F76795ED9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16B2-4D34-A21D-54F76795ED96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0.76300000000000001</c:v>
                </c:pt>
                <c:pt idx="1">
                  <c:v>0.23699999999999999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4AF-4766-91A6-6962C7BEA3C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8122662401574805E-2"/>
          <c:y val="3.3527433961156865E-2"/>
          <c:w val="0.92687733759842517"/>
          <c:h val="0.84185372527966751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Président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Aisne</c:v>
                </c:pt>
                <c:pt idx="1">
                  <c:v>Nord</c:v>
                </c:pt>
                <c:pt idx="2">
                  <c:v>Oise</c:v>
                </c:pt>
                <c:pt idx="3">
                  <c:v>Pas de Calais</c:v>
                </c:pt>
                <c:pt idx="4">
                  <c:v>Somme</c:v>
                </c:pt>
                <c:pt idx="5">
                  <c:v>Région</c:v>
                </c:pt>
              </c:strCache>
            </c:strRef>
          </c:cat>
          <c:val>
            <c:numRef>
              <c:f>Feuil1!$B$2:$B$7</c:f>
              <c:numCache>
                <c:formatCode>General</c:formatCode>
                <c:ptCount val="6"/>
                <c:pt idx="0">
                  <c:v>16</c:v>
                </c:pt>
                <c:pt idx="1">
                  <c:v>17</c:v>
                </c:pt>
                <c:pt idx="2">
                  <c:v>15</c:v>
                </c:pt>
                <c:pt idx="3">
                  <c:v>17</c:v>
                </c:pt>
                <c:pt idx="4">
                  <c:v>12</c:v>
                </c:pt>
                <c:pt idx="5">
                  <c:v>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B1-4664-8AC7-C48A95CE216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Présidente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dLbl>
              <c:idx val="3"/>
              <c:layout>
                <c:manualLayout>
                  <c:x val="0"/>
                  <c:y val="4.6874997116449491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A1F-4BAE-B2E8-0E39773D3351}"/>
                </c:ext>
              </c:extLst>
            </c:dLbl>
            <c:dLbl>
              <c:idx val="4"/>
              <c:layout>
                <c:manualLayout>
                  <c:x val="-1.5625000000001146E-3"/>
                  <c:y val="4.6874997116448632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A1F-4BAE-B2E8-0E39773D33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Feuil1!$A$2:$A$7</c:f>
              <c:strCache>
                <c:ptCount val="6"/>
                <c:pt idx="0">
                  <c:v>Aisne</c:v>
                </c:pt>
                <c:pt idx="1">
                  <c:v>Nord</c:v>
                </c:pt>
                <c:pt idx="2">
                  <c:v>Oise</c:v>
                </c:pt>
                <c:pt idx="3">
                  <c:v>Pas de Calais</c:v>
                </c:pt>
                <c:pt idx="4">
                  <c:v>Somme</c:v>
                </c:pt>
                <c:pt idx="5">
                  <c:v>Région</c:v>
                </c:pt>
              </c:strCache>
            </c:strRef>
          </c:cat>
          <c:val>
            <c:numRef>
              <c:f>Feuil1!$C$2:$C$7</c:f>
              <c:numCache>
                <c:formatCode>General</c:formatCode>
                <c:ptCount val="6"/>
                <c:pt idx="0">
                  <c:v>3</c:v>
                </c:pt>
                <c:pt idx="2">
                  <c:v>6</c:v>
                </c:pt>
                <c:pt idx="3">
                  <c:v>2</c:v>
                </c:pt>
                <c:pt idx="4">
                  <c:v>2</c:v>
                </c:pt>
                <c:pt idx="5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9B1-4664-8AC7-C48A95CE216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79"/>
        <c:overlap val="100"/>
        <c:axId val="1660284303"/>
        <c:axId val="1660287215"/>
      </c:barChart>
      <c:catAx>
        <c:axId val="16602843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60287215"/>
        <c:crosses val="autoZero"/>
        <c:auto val="1"/>
        <c:lblAlgn val="ctr"/>
        <c:lblOffset val="100"/>
        <c:noMultiLvlLbl val="0"/>
      </c:catAx>
      <c:valAx>
        <c:axId val="1660287215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6602843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3614392304811788"/>
          <c:y val="0.11743844842089843"/>
          <c:w val="0.49536029162643896"/>
          <c:h val="0.75347537181257151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Assemblées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BBEF-4EBD-8629-D8F49252DD3E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BBEF-4EBD-8629-D8F49252DD3E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Feuil1!$B$2:$B$3</c:f>
              <c:numCache>
                <c:formatCode>0.00%</c:formatCode>
                <c:ptCount val="2"/>
                <c:pt idx="0">
                  <c:v>0.69499999999999995</c:v>
                </c:pt>
                <c:pt idx="1">
                  <c:v>0.30499999999999999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BEF-4EBD-8629-D8F49252DD3E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25880234058104962"/>
          <c:y val="0.12255396905578189"/>
          <c:w val="0.48488283392865944"/>
          <c:h val="0.77568460769749625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Exécutifs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C5B5-4CAE-8E3D-508BB40A7C10}"/>
              </c:ext>
            </c:extLst>
          </c:dPt>
          <c:dPt>
            <c:idx val="1"/>
            <c:bubble3D val="0"/>
            <c:explosion val="1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C5B5-4CAE-8E3D-508BB40A7C10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Feuil1!$B$2:$B$3</c:f>
              <c:numCache>
                <c:formatCode>0%</c:formatCode>
                <c:ptCount val="2"/>
                <c:pt idx="0">
                  <c:v>0.78</c:v>
                </c:pt>
                <c:pt idx="1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C5B5-4CAE-8E3D-508BB40A7C10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1800"/>
              <a:t>Nombre de femmes dans les EPCI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4.814437597474229E-2"/>
          <c:y val="0.1314411797015079"/>
          <c:w val="0.93857059987066838"/>
          <c:h val="0.7554060383266021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conseillères communautaires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2077294685990338E-2"/>
                  <c:y val="-2.33491399656841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FD6-4360-956C-CEB0C0BC90CD}"/>
                </c:ext>
              </c:extLst>
            </c:dLbl>
            <c:dLbl>
              <c:idx val="1"/>
              <c:layout>
                <c:manualLayout>
                  <c:x val="6.0386473429951248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FD6-4360-956C-CEB0C0BC90CD}"/>
                </c:ext>
              </c:extLst>
            </c:dLbl>
            <c:dLbl>
              <c:idx val="2"/>
              <c:layout>
                <c:manualLayout>
                  <c:x val="3.6231884057971015E-3"/>
                  <c:y val="-5.837284991421029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FD6-4360-956C-CEB0C0BC90CD}"/>
                </c:ext>
              </c:extLst>
            </c:dLbl>
            <c:dLbl>
              <c:idx val="3"/>
              <c:layout>
                <c:manualLayout>
                  <c:x val="8.4541062801932361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FD6-4360-956C-CEB0C0BC90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Communauté de communes</c:v>
                </c:pt>
                <c:pt idx="1">
                  <c:v>Communauté d'agglomération</c:v>
                </c:pt>
                <c:pt idx="2">
                  <c:v>Communauté urbaine</c:v>
                </c:pt>
                <c:pt idx="3">
                  <c:v>Métropole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1204</c:v>
                </c:pt>
                <c:pt idx="1">
                  <c:v>653</c:v>
                </c:pt>
                <c:pt idx="2">
                  <c:v>57</c:v>
                </c:pt>
                <c:pt idx="3">
                  <c:v>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FD6-4360-956C-CEB0C0BC90C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vice-présidentes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7.2463768115941804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FD6-4360-956C-CEB0C0BC90CD}"/>
                </c:ext>
              </c:extLst>
            </c:dLbl>
            <c:dLbl>
              <c:idx val="1"/>
              <c:layout>
                <c:manualLayout>
                  <c:x val="7.246376811594203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FD6-4360-956C-CEB0C0BC90CD}"/>
                </c:ext>
              </c:extLst>
            </c:dLbl>
            <c:dLbl>
              <c:idx val="2"/>
              <c:layout>
                <c:manualLayout>
                  <c:x val="4.830917874396135E-3"/>
                  <c:y val="-1.16745699828420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FD6-4360-956C-CEB0C0BC90CD}"/>
                </c:ext>
              </c:extLst>
            </c:dLbl>
            <c:dLbl>
              <c:idx val="3"/>
              <c:layout>
                <c:manualLayout>
                  <c:x val="1.0869565217391304E-2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FD6-4360-956C-CEB0C0BC90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Communauté de communes</c:v>
                </c:pt>
                <c:pt idx="1">
                  <c:v>Communauté d'agglomération</c:v>
                </c:pt>
                <c:pt idx="2">
                  <c:v>Communauté urbaine</c:v>
                </c:pt>
                <c:pt idx="3">
                  <c:v>Métropole</c:v>
                </c:pt>
              </c:strCache>
            </c:strRef>
          </c:cat>
          <c:val>
            <c:numRef>
              <c:f>Feuil1!$C$2:$C$5</c:f>
              <c:numCache>
                <c:formatCode>General</c:formatCode>
                <c:ptCount val="4"/>
                <c:pt idx="0">
                  <c:v>146</c:v>
                </c:pt>
                <c:pt idx="1">
                  <c:v>76</c:v>
                </c:pt>
                <c:pt idx="2">
                  <c:v>6</c:v>
                </c:pt>
                <c:pt idx="3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FFD6-4360-956C-CEB0C0BC90CD}"/>
            </c:ext>
          </c:extLst>
        </c:ser>
        <c:ser>
          <c:idx val="2"/>
          <c:order val="2"/>
          <c:tx>
            <c:strRef>
              <c:f>Feuil1!$D$1</c:f>
              <c:strCache>
                <c:ptCount val="1"/>
                <c:pt idx="0">
                  <c:v>présidentes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9.6618357487922701E-3"/>
                  <c:y val="-1.75118549742630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FD6-4360-956C-CEB0C0BC90CD}"/>
                </c:ext>
              </c:extLst>
            </c:dLbl>
            <c:dLbl>
              <c:idx val="1"/>
              <c:layout>
                <c:manualLayout>
                  <c:x val="7.2463768115941145E-3"/>
                  <c:y val="-8.75592748713154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FD6-4360-956C-CEB0C0BC90CD}"/>
                </c:ext>
              </c:extLst>
            </c:dLbl>
            <c:dLbl>
              <c:idx val="2"/>
              <c:layout>
                <c:manualLayout>
                  <c:x val="7.246376811594203E-3"/>
                  <c:y val="-5.837284991421136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FD6-4360-956C-CEB0C0BC90CD}"/>
                </c:ext>
              </c:extLst>
            </c:dLbl>
            <c:dLbl>
              <c:idx val="3"/>
              <c:layout>
                <c:manualLayout>
                  <c:x val="4.830917874396135E-3"/>
                  <c:y val="-1.45932124785525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FFD6-4360-956C-CEB0C0BC90C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Feuil1!$A$2:$A$5</c:f>
              <c:strCache>
                <c:ptCount val="4"/>
                <c:pt idx="0">
                  <c:v>Communauté de communes</c:v>
                </c:pt>
                <c:pt idx="1">
                  <c:v>Communauté d'agglomération</c:v>
                </c:pt>
                <c:pt idx="2">
                  <c:v>Communauté urbaine</c:v>
                </c:pt>
                <c:pt idx="3">
                  <c:v>Métropole</c:v>
                </c:pt>
              </c:strCache>
            </c:strRef>
          </c:cat>
          <c:val>
            <c:numRef>
              <c:f>Feuil1!$D$2:$D$5</c:f>
              <c:numCache>
                <c:formatCode>General</c:formatCode>
                <c:ptCount val="4"/>
                <c:pt idx="0">
                  <c:v>10</c:v>
                </c:pt>
                <c:pt idx="1">
                  <c:v>3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FFD6-4360-956C-CEB0C0BC90C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071345039"/>
        <c:axId val="1659609311"/>
        <c:axId val="0"/>
      </c:bar3DChart>
      <c:catAx>
        <c:axId val="107134503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659609311"/>
        <c:crosses val="autoZero"/>
        <c:auto val="1"/>
        <c:lblAlgn val="ctr"/>
        <c:lblOffset val="100"/>
        <c:noMultiLvlLbl val="0"/>
      </c:catAx>
      <c:valAx>
        <c:axId val="1659609311"/>
        <c:scaling>
          <c:orientation val="minMax"/>
          <c:max val="13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107134503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25896972117615735"/>
          <c:y val="0.24770472898221191"/>
          <c:w val="0.69462084902430676"/>
          <c:h val="8.10074970043696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 dirty="0"/>
              <a:t>Les </a:t>
            </a:r>
            <a:r>
              <a:rPr lang="fr-FR" sz="2000" dirty="0" err="1"/>
              <a:t>EPCIs</a:t>
            </a:r>
            <a:r>
              <a:rPr lang="fr-FR" sz="2000" dirty="0"/>
              <a:t> de</a:t>
            </a:r>
            <a:r>
              <a:rPr lang="fr-FR" sz="2000" baseline="0" dirty="0"/>
              <a:t> l’Oise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7.1442813428266555E-2"/>
          <c:y val="0.14511892919864111"/>
          <c:w val="0.87855720392994541"/>
          <c:h val="0.725574845158339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Comm Comm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Type d'EPCI</c:v>
                </c:pt>
              </c:strCache>
            </c:strRef>
          </c:cat>
          <c:val>
            <c:numRef>
              <c:f>Feuil1!$B$2</c:f>
              <c:numCache>
                <c:formatCode>General</c:formatCode>
                <c:ptCount val="1"/>
                <c:pt idx="0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10-4AC3-AB13-E6E6D8683D0E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Comm Agglo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</c:f>
              <c:strCache>
                <c:ptCount val="1"/>
                <c:pt idx="0">
                  <c:v>Type d'EPCI</c:v>
                </c:pt>
              </c:strCache>
            </c:strRef>
          </c:cat>
          <c:val>
            <c:numRef>
              <c:f>Feuil1!$C$2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10-4AC3-AB13-E6E6D8683D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91"/>
        <c:overlap val="-27"/>
        <c:axId val="701944127"/>
        <c:axId val="701937055"/>
      </c:barChart>
      <c:catAx>
        <c:axId val="70194412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701937055"/>
        <c:crosses val="autoZero"/>
        <c:auto val="1"/>
        <c:lblAlgn val="ctr"/>
        <c:lblOffset val="100"/>
        <c:noMultiLvlLbl val="0"/>
      </c:catAx>
      <c:valAx>
        <c:axId val="70193705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01944127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>
        <c:manualLayout>
          <c:layoutTarget val="inner"/>
          <c:xMode val="edge"/>
          <c:yMode val="edge"/>
          <c:x val="0.1433289538931484"/>
          <c:y val="0.10487788828892061"/>
          <c:w val="0.71334190848666423"/>
          <c:h val="0.77418864704052581"/>
        </c:manualLayout>
      </c:layout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Les président.e.s d'EPCI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696-4026-B8A2-C36B90FB037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696-4026-B8A2-C36B90FB037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15</c:v>
                </c:pt>
                <c:pt idx="1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E4A-43CC-B986-FBCEF3A51835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sz="2000"/>
              <a:t>Répartition des président.e.s par type d'EPCI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Hommes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Communautés de Communes</c:v>
                </c:pt>
                <c:pt idx="1">
                  <c:v>Communautés d'Agglomération</c:v>
                </c:pt>
              </c:strCache>
            </c:strRef>
          </c:cat>
          <c:val>
            <c:numRef>
              <c:f>Feuil1!$B$2:$B$3</c:f>
              <c:numCache>
                <c:formatCode>General</c:formatCode>
                <c:ptCount val="2"/>
                <c:pt idx="0">
                  <c:v>13</c:v>
                </c:pt>
                <c:pt idx="1">
                  <c:v>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577-4FD2-8B77-9E721459221B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Femmes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Feuil1!$A$2:$A$3</c:f>
              <c:strCache>
                <c:ptCount val="2"/>
                <c:pt idx="0">
                  <c:v>Communautés de Communes</c:v>
                </c:pt>
                <c:pt idx="1">
                  <c:v>Communautés d'Agglomération</c:v>
                </c:pt>
              </c:strCache>
            </c:strRef>
          </c:cat>
          <c:val>
            <c:numRef>
              <c:f>Feuil1!$C$2:$C$3</c:f>
              <c:numCache>
                <c:formatCode>General</c:formatCode>
                <c:ptCount val="2"/>
                <c:pt idx="0">
                  <c:v>5</c:v>
                </c:pt>
                <c:pt idx="1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577-4FD2-8B77-9E721459221B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710695551"/>
        <c:axId val="710692639"/>
      </c:barChart>
      <c:catAx>
        <c:axId val="7106955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0692639"/>
        <c:crosses val="autoZero"/>
        <c:auto val="1"/>
        <c:lblAlgn val="ctr"/>
        <c:lblOffset val="100"/>
        <c:noMultiLvlLbl val="0"/>
      </c:catAx>
      <c:valAx>
        <c:axId val="710692639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fr-FR"/>
          </a:p>
        </c:txPr>
        <c:crossAx val="7106955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200" b="1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Elu.e.s dans les assemblées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2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élues intercommunaux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F0C-43B6-BB02-CF731306C36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F0C-43B6-BB02-CF731306C36B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Feuil1!$A$2:$A$3</c:f>
              <c:strCache>
                <c:ptCount val="2"/>
                <c:pt idx="0">
                  <c:v>Hommes</c:v>
                </c:pt>
                <c:pt idx="1">
                  <c:v>Femmes</c:v>
                </c:pt>
              </c:strCache>
            </c:strRef>
          </c:cat>
          <c:val>
            <c:numRef>
              <c:f>Feuil1!$B$2:$B$3</c:f>
              <c:numCache>
                <c:formatCode>0.00%</c:formatCode>
                <c:ptCount val="2"/>
                <c:pt idx="0">
                  <c:v>0.65400000000000003</c:v>
                </c:pt>
                <c:pt idx="1">
                  <c:v>0.34599999999999997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55-4C58-91D9-95C6A7A86C3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fr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064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64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0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064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58BA050-AB57-4A5F-965E-4AF10CB41B85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21A225A-2CD3-48EB-A62D-5DC1717F858E}">
      <dgm:prSet custT="1"/>
      <dgm:spPr/>
      <dgm:t>
        <a:bodyPr/>
        <a:lstStyle/>
        <a:p>
          <a:r>
            <a:rPr lang="fr-FR" sz="2400" dirty="0"/>
            <a:t>5 femmes sont élues </a:t>
          </a:r>
        </a:p>
        <a:p>
          <a:r>
            <a:rPr lang="fr-FR" sz="2400" dirty="0"/>
            <a:t>1</a:t>
          </a:r>
          <a:r>
            <a:rPr lang="fr-FR" sz="2400" baseline="30000" dirty="0"/>
            <a:t>ère</a:t>
          </a:r>
          <a:r>
            <a:rPr lang="fr-FR" sz="2400" dirty="0"/>
            <a:t> vice-présidente</a:t>
          </a:r>
          <a:endParaRPr lang="en-US" sz="2400" dirty="0"/>
        </a:p>
      </dgm:t>
    </dgm:pt>
    <dgm:pt modelId="{F76B0E9B-93E3-44E9-A92C-3544FEF1BD38}" type="parTrans" cxnId="{1F19C537-4786-4144-8709-5F0A84015318}">
      <dgm:prSet/>
      <dgm:spPr/>
      <dgm:t>
        <a:bodyPr/>
        <a:lstStyle/>
        <a:p>
          <a:endParaRPr lang="en-US" sz="2400"/>
        </a:p>
      </dgm:t>
    </dgm:pt>
    <dgm:pt modelId="{F71D4463-CD9D-4061-A12A-A8216FE84116}" type="sibTrans" cxnId="{1F19C537-4786-4144-8709-5F0A84015318}">
      <dgm:prSet/>
      <dgm:spPr/>
      <dgm:t>
        <a:bodyPr/>
        <a:lstStyle/>
        <a:p>
          <a:endParaRPr lang="en-US" sz="2400"/>
        </a:p>
      </dgm:t>
    </dgm:pt>
    <dgm:pt modelId="{FC963AC6-447E-4319-BF1E-200E7CEB05DC}">
      <dgm:prSet custT="1"/>
      <dgm:spPr/>
      <dgm:t>
        <a:bodyPr/>
        <a:lstStyle/>
        <a:p>
          <a:r>
            <a:rPr lang="fr-FR" sz="2400" dirty="0"/>
            <a:t>Un EPCI a une assemblée </a:t>
          </a:r>
        </a:p>
        <a:p>
          <a:r>
            <a:rPr lang="fr-FR" sz="2400" dirty="0"/>
            <a:t>quasi paritaire </a:t>
          </a:r>
        </a:p>
        <a:p>
          <a:r>
            <a:rPr lang="fr-FR" sz="2400" dirty="0"/>
            <a:t>(48% de femmes)</a:t>
          </a:r>
          <a:endParaRPr lang="en-US" sz="2400" dirty="0"/>
        </a:p>
      </dgm:t>
    </dgm:pt>
    <dgm:pt modelId="{8D363E58-8AC7-421E-A68F-2BED32B209AD}" type="parTrans" cxnId="{7E62748C-91F8-4590-9885-F768D8A14005}">
      <dgm:prSet/>
      <dgm:spPr/>
      <dgm:t>
        <a:bodyPr/>
        <a:lstStyle/>
        <a:p>
          <a:endParaRPr lang="en-US" sz="2400"/>
        </a:p>
      </dgm:t>
    </dgm:pt>
    <dgm:pt modelId="{3BFBE71D-270F-4521-945B-4B44FFEA1782}" type="sibTrans" cxnId="{7E62748C-91F8-4590-9885-F768D8A14005}">
      <dgm:prSet/>
      <dgm:spPr/>
      <dgm:t>
        <a:bodyPr/>
        <a:lstStyle/>
        <a:p>
          <a:endParaRPr lang="en-US" sz="2400"/>
        </a:p>
      </dgm:t>
    </dgm:pt>
    <dgm:pt modelId="{5FFB756F-0072-4461-AE1B-2ABC29F0CD7C}">
      <dgm:prSet custT="1"/>
      <dgm:spPr/>
      <dgm:t>
        <a:bodyPr/>
        <a:lstStyle/>
        <a:p>
          <a:r>
            <a:rPr lang="en-US" sz="2400" dirty="0"/>
            <a:t>8 </a:t>
          </a:r>
          <a:r>
            <a:rPr lang="en-US" sz="2400" dirty="0" err="1"/>
            <a:t>exécutifs</a:t>
          </a:r>
          <a:r>
            <a:rPr lang="en-US" sz="2400" dirty="0"/>
            <a:t> </a:t>
          </a:r>
          <a:r>
            <a:rPr lang="en-US" sz="2400" dirty="0" err="1"/>
            <a:t>sont</a:t>
          </a:r>
          <a:r>
            <a:rPr lang="en-US" sz="2400" dirty="0"/>
            <a:t> </a:t>
          </a:r>
          <a:r>
            <a:rPr lang="en-US" sz="2400" dirty="0" err="1"/>
            <a:t>composés</a:t>
          </a:r>
          <a:r>
            <a:rPr lang="en-US" sz="2400" dirty="0"/>
            <a:t> d’un tiers de femmes</a:t>
          </a:r>
        </a:p>
      </dgm:t>
    </dgm:pt>
    <dgm:pt modelId="{757FDD03-D2B0-4C45-9E53-4223F3BD83B9}" type="parTrans" cxnId="{EBE4EAC8-7058-48D9-977D-2E79F6E88515}">
      <dgm:prSet/>
      <dgm:spPr/>
      <dgm:t>
        <a:bodyPr/>
        <a:lstStyle/>
        <a:p>
          <a:endParaRPr lang="en-US" sz="2400"/>
        </a:p>
      </dgm:t>
    </dgm:pt>
    <dgm:pt modelId="{C2BA1FCA-49D5-4083-995B-80D171636277}" type="sibTrans" cxnId="{EBE4EAC8-7058-48D9-977D-2E79F6E88515}">
      <dgm:prSet/>
      <dgm:spPr/>
      <dgm:t>
        <a:bodyPr/>
        <a:lstStyle/>
        <a:p>
          <a:endParaRPr lang="en-US" sz="2400"/>
        </a:p>
      </dgm:t>
    </dgm:pt>
    <dgm:pt modelId="{F8F8B623-EABE-4A9B-8BEC-E19938BFD692}">
      <dgm:prSet custT="1"/>
      <dgm:spPr/>
      <dgm:t>
        <a:bodyPr/>
        <a:lstStyle/>
        <a:p>
          <a:r>
            <a:rPr lang="fr-FR" sz="2400" dirty="0"/>
            <a:t>2 </a:t>
          </a:r>
          <a:r>
            <a:rPr lang="fr-FR" sz="2400" dirty="0" err="1"/>
            <a:t>EPCIs</a:t>
          </a:r>
          <a:r>
            <a:rPr lang="fr-FR" sz="2400" dirty="0"/>
            <a:t> ont une délégation à l’égalité femmes-hommes</a:t>
          </a:r>
          <a:endParaRPr lang="en-US" sz="2400" dirty="0"/>
        </a:p>
      </dgm:t>
    </dgm:pt>
    <dgm:pt modelId="{A93CB411-727B-4C57-97AD-33EADAA3288C}" type="parTrans" cxnId="{679D2651-42CF-49AC-9987-D3FCF99BA2CB}">
      <dgm:prSet/>
      <dgm:spPr/>
      <dgm:t>
        <a:bodyPr/>
        <a:lstStyle/>
        <a:p>
          <a:endParaRPr lang="en-US" sz="2400"/>
        </a:p>
      </dgm:t>
    </dgm:pt>
    <dgm:pt modelId="{7851B6F2-A317-4D99-88EE-C6456BD5D057}" type="sibTrans" cxnId="{679D2651-42CF-49AC-9987-D3FCF99BA2CB}">
      <dgm:prSet/>
      <dgm:spPr/>
      <dgm:t>
        <a:bodyPr/>
        <a:lstStyle/>
        <a:p>
          <a:endParaRPr lang="en-US" sz="2400"/>
        </a:p>
      </dgm:t>
    </dgm:pt>
    <dgm:pt modelId="{20C0359F-F297-4E44-ADE5-CAD2948A05EC}">
      <dgm:prSet custT="1"/>
      <dgm:spPr/>
      <dgm:t>
        <a:bodyPr/>
        <a:lstStyle/>
        <a:p>
          <a:r>
            <a:rPr lang="fr-FR" sz="2400" dirty="0"/>
            <a:t>Aucun EPCI n’a voté </a:t>
          </a:r>
        </a:p>
        <a:p>
          <a:r>
            <a:rPr lang="fr-FR" sz="2400" dirty="0"/>
            <a:t>un plan d’actions </a:t>
          </a:r>
        </a:p>
        <a:p>
          <a:r>
            <a:rPr lang="fr-FR" sz="2400" dirty="0"/>
            <a:t>en faveur de l’égalité femmes-hommes</a:t>
          </a:r>
          <a:endParaRPr lang="en-US" sz="2400" dirty="0"/>
        </a:p>
      </dgm:t>
    </dgm:pt>
    <dgm:pt modelId="{5CB6D031-21A0-488D-B216-3635895B6960}" type="parTrans" cxnId="{4A1ACEEC-BE32-467A-8DCC-ED4A35D4FD90}">
      <dgm:prSet/>
      <dgm:spPr/>
      <dgm:t>
        <a:bodyPr/>
        <a:lstStyle/>
        <a:p>
          <a:endParaRPr lang="en-US" sz="2400"/>
        </a:p>
      </dgm:t>
    </dgm:pt>
    <dgm:pt modelId="{3EB963C7-5141-44A6-8645-E2A00FBD7898}" type="sibTrans" cxnId="{4A1ACEEC-BE32-467A-8DCC-ED4A35D4FD90}">
      <dgm:prSet/>
      <dgm:spPr/>
      <dgm:t>
        <a:bodyPr/>
        <a:lstStyle/>
        <a:p>
          <a:endParaRPr lang="en-US" sz="2400"/>
        </a:p>
      </dgm:t>
    </dgm:pt>
    <dgm:pt modelId="{DB8A20F4-6FCC-4FA8-9243-1309869C2B20}">
      <dgm:prSet custT="1"/>
      <dgm:spPr/>
      <dgm:t>
        <a:bodyPr/>
        <a:lstStyle/>
        <a:p>
          <a:r>
            <a:rPr lang="fr-FR" sz="2400" dirty="0"/>
            <a:t>Aucun EPCI n’est signataire de la charte européenne</a:t>
          </a:r>
          <a:endParaRPr lang="en-US" sz="2400" dirty="0"/>
        </a:p>
      </dgm:t>
    </dgm:pt>
    <dgm:pt modelId="{F1BCABE0-08F1-47BE-A464-39F3E54795EE}" type="parTrans" cxnId="{6EA24F8B-D765-4461-803B-CF80FA11D4E7}">
      <dgm:prSet/>
      <dgm:spPr/>
      <dgm:t>
        <a:bodyPr/>
        <a:lstStyle/>
        <a:p>
          <a:endParaRPr lang="en-US" sz="2400"/>
        </a:p>
      </dgm:t>
    </dgm:pt>
    <dgm:pt modelId="{B7F698B7-796F-40EE-8F7F-3BE9E583F85D}" type="sibTrans" cxnId="{6EA24F8B-D765-4461-803B-CF80FA11D4E7}">
      <dgm:prSet/>
      <dgm:spPr/>
      <dgm:t>
        <a:bodyPr/>
        <a:lstStyle/>
        <a:p>
          <a:endParaRPr lang="en-US" sz="2400"/>
        </a:p>
      </dgm:t>
    </dgm:pt>
    <dgm:pt modelId="{FA07AB8A-8E82-4A2A-8DF3-80DB7A679B9D}" type="pres">
      <dgm:prSet presAssocID="{358BA050-AB57-4A5F-965E-4AF10CB41B85}" presName="diagram" presStyleCnt="0">
        <dgm:presLayoutVars>
          <dgm:dir/>
          <dgm:resizeHandles val="exact"/>
        </dgm:presLayoutVars>
      </dgm:prSet>
      <dgm:spPr/>
    </dgm:pt>
    <dgm:pt modelId="{A4374C87-A426-447E-881E-356CBED1F40F}" type="pres">
      <dgm:prSet presAssocID="{A21A225A-2CD3-48EB-A62D-5DC1717F858E}" presName="node" presStyleLbl="node1" presStyleIdx="0" presStyleCnt="6">
        <dgm:presLayoutVars>
          <dgm:bulletEnabled val="1"/>
        </dgm:presLayoutVars>
      </dgm:prSet>
      <dgm:spPr/>
    </dgm:pt>
    <dgm:pt modelId="{2A4065FA-E9E3-4FDA-BBC8-1DCEBE022041}" type="pres">
      <dgm:prSet presAssocID="{F71D4463-CD9D-4061-A12A-A8216FE84116}" presName="sibTrans" presStyleCnt="0"/>
      <dgm:spPr/>
    </dgm:pt>
    <dgm:pt modelId="{79FA2EC2-8FAB-4480-931F-4681AD17B60B}" type="pres">
      <dgm:prSet presAssocID="{FC963AC6-447E-4319-BF1E-200E7CEB05DC}" presName="node" presStyleLbl="node1" presStyleIdx="1" presStyleCnt="6">
        <dgm:presLayoutVars>
          <dgm:bulletEnabled val="1"/>
        </dgm:presLayoutVars>
      </dgm:prSet>
      <dgm:spPr/>
    </dgm:pt>
    <dgm:pt modelId="{CE22BD2E-38DB-4965-8C91-304FBB4A1150}" type="pres">
      <dgm:prSet presAssocID="{3BFBE71D-270F-4521-945B-4B44FFEA1782}" presName="sibTrans" presStyleCnt="0"/>
      <dgm:spPr/>
    </dgm:pt>
    <dgm:pt modelId="{763916B9-D14D-498C-9DC8-B51FA10A3EA4}" type="pres">
      <dgm:prSet presAssocID="{5FFB756F-0072-4461-AE1B-2ABC29F0CD7C}" presName="node" presStyleLbl="node1" presStyleIdx="2" presStyleCnt="6">
        <dgm:presLayoutVars>
          <dgm:bulletEnabled val="1"/>
        </dgm:presLayoutVars>
      </dgm:prSet>
      <dgm:spPr/>
    </dgm:pt>
    <dgm:pt modelId="{0602418F-ED95-43F3-9530-B9007230C627}" type="pres">
      <dgm:prSet presAssocID="{C2BA1FCA-49D5-4083-995B-80D171636277}" presName="sibTrans" presStyleCnt="0"/>
      <dgm:spPr/>
    </dgm:pt>
    <dgm:pt modelId="{A354BAD1-EC3A-4610-9A6F-89EAC2909A96}" type="pres">
      <dgm:prSet presAssocID="{F8F8B623-EABE-4A9B-8BEC-E19938BFD692}" presName="node" presStyleLbl="node1" presStyleIdx="3" presStyleCnt="6">
        <dgm:presLayoutVars>
          <dgm:bulletEnabled val="1"/>
        </dgm:presLayoutVars>
      </dgm:prSet>
      <dgm:spPr/>
    </dgm:pt>
    <dgm:pt modelId="{767EE273-31D4-4EF8-9F9D-EA8A2F440D03}" type="pres">
      <dgm:prSet presAssocID="{7851B6F2-A317-4D99-88EE-C6456BD5D057}" presName="sibTrans" presStyleCnt="0"/>
      <dgm:spPr/>
    </dgm:pt>
    <dgm:pt modelId="{FCC19448-B115-430E-8306-567A03900D2A}" type="pres">
      <dgm:prSet presAssocID="{20C0359F-F297-4E44-ADE5-CAD2948A05EC}" presName="node" presStyleLbl="node1" presStyleIdx="4" presStyleCnt="6">
        <dgm:presLayoutVars>
          <dgm:bulletEnabled val="1"/>
        </dgm:presLayoutVars>
      </dgm:prSet>
      <dgm:spPr/>
    </dgm:pt>
    <dgm:pt modelId="{73ABC1C1-C13B-469A-AD95-15F09C25FC79}" type="pres">
      <dgm:prSet presAssocID="{3EB963C7-5141-44A6-8645-E2A00FBD7898}" presName="sibTrans" presStyleCnt="0"/>
      <dgm:spPr/>
    </dgm:pt>
    <dgm:pt modelId="{49C27557-F706-42A4-AE13-D2C419E1C05E}" type="pres">
      <dgm:prSet presAssocID="{DB8A20F4-6FCC-4FA8-9243-1309869C2B20}" presName="node" presStyleLbl="node1" presStyleIdx="5" presStyleCnt="6">
        <dgm:presLayoutVars>
          <dgm:bulletEnabled val="1"/>
        </dgm:presLayoutVars>
      </dgm:prSet>
      <dgm:spPr/>
    </dgm:pt>
  </dgm:ptLst>
  <dgm:cxnLst>
    <dgm:cxn modelId="{AA5E7200-C23F-452E-8A88-175972F9C750}" type="presOf" srcId="{DB8A20F4-6FCC-4FA8-9243-1309869C2B20}" destId="{49C27557-F706-42A4-AE13-D2C419E1C05E}" srcOrd="0" destOrd="0" presId="urn:microsoft.com/office/officeart/2005/8/layout/default"/>
    <dgm:cxn modelId="{93F00F1B-3C9D-4364-AA76-D426F98077A4}" type="presOf" srcId="{A21A225A-2CD3-48EB-A62D-5DC1717F858E}" destId="{A4374C87-A426-447E-881E-356CBED1F40F}" srcOrd="0" destOrd="0" presId="urn:microsoft.com/office/officeart/2005/8/layout/default"/>
    <dgm:cxn modelId="{2C2EBC29-0F90-458C-8761-521A71A6DA61}" type="presOf" srcId="{F8F8B623-EABE-4A9B-8BEC-E19938BFD692}" destId="{A354BAD1-EC3A-4610-9A6F-89EAC2909A96}" srcOrd="0" destOrd="0" presId="urn:microsoft.com/office/officeart/2005/8/layout/default"/>
    <dgm:cxn modelId="{1F19C537-4786-4144-8709-5F0A84015318}" srcId="{358BA050-AB57-4A5F-965E-4AF10CB41B85}" destId="{A21A225A-2CD3-48EB-A62D-5DC1717F858E}" srcOrd="0" destOrd="0" parTransId="{F76B0E9B-93E3-44E9-A92C-3544FEF1BD38}" sibTransId="{F71D4463-CD9D-4061-A12A-A8216FE84116}"/>
    <dgm:cxn modelId="{36B5793D-E219-4384-A2A0-21F50F06FDC2}" type="presOf" srcId="{5FFB756F-0072-4461-AE1B-2ABC29F0CD7C}" destId="{763916B9-D14D-498C-9DC8-B51FA10A3EA4}" srcOrd="0" destOrd="0" presId="urn:microsoft.com/office/officeart/2005/8/layout/default"/>
    <dgm:cxn modelId="{6DDB054D-6062-4754-A19A-880E38EB74FB}" type="presOf" srcId="{FC963AC6-447E-4319-BF1E-200E7CEB05DC}" destId="{79FA2EC2-8FAB-4480-931F-4681AD17B60B}" srcOrd="0" destOrd="0" presId="urn:microsoft.com/office/officeart/2005/8/layout/default"/>
    <dgm:cxn modelId="{679D2651-42CF-49AC-9987-D3FCF99BA2CB}" srcId="{358BA050-AB57-4A5F-965E-4AF10CB41B85}" destId="{F8F8B623-EABE-4A9B-8BEC-E19938BFD692}" srcOrd="3" destOrd="0" parTransId="{A93CB411-727B-4C57-97AD-33EADAA3288C}" sibTransId="{7851B6F2-A317-4D99-88EE-C6456BD5D057}"/>
    <dgm:cxn modelId="{6EA24F8B-D765-4461-803B-CF80FA11D4E7}" srcId="{358BA050-AB57-4A5F-965E-4AF10CB41B85}" destId="{DB8A20F4-6FCC-4FA8-9243-1309869C2B20}" srcOrd="5" destOrd="0" parTransId="{F1BCABE0-08F1-47BE-A464-39F3E54795EE}" sibTransId="{B7F698B7-796F-40EE-8F7F-3BE9E583F85D}"/>
    <dgm:cxn modelId="{7E62748C-91F8-4590-9885-F768D8A14005}" srcId="{358BA050-AB57-4A5F-965E-4AF10CB41B85}" destId="{FC963AC6-447E-4319-BF1E-200E7CEB05DC}" srcOrd="1" destOrd="0" parTransId="{8D363E58-8AC7-421E-A68F-2BED32B209AD}" sibTransId="{3BFBE71D-270F-4521-945B-4B44FFEA1782}"/>
    <dgm:cxn modelId="{61E567B4-246A-4721-8093-64256F40CE41}" type="presOf" srcId="{358BA050-AB57-4A5F-965E-4AF10CB41B85}" destId="{FA07AB8A-8E82-4A2A-8DF3-80DB7A679B9D}" srcOrd="0" destOrd="0" presId="urn:microsoft.com/office/officeart/2005/8/layout/default"/>
    <dgm:cxn modelId="{EBE4EAC8-7058-48D9-977D-2E79F6E88515}" srcId="{358BA050-AB57-4A5F-965E-4AF10CB41B85}" destId="{5FFB756F-0072-4461-AE1B-2ABC29F0CD7C}" srcOrd="2" destOrd="0" parTransId="{757FDD03-D2B0-4C45-9E53-4223F3BD83B9}" sibTransId="{C2BA1FCA-49D5-4083-995B-80D171636277}"/>
    <dgm:cxn modelId="{4A1ACEEC-BE32-467A-8DCC-ED4A35D4FD90}" srcId="{358BA050-AB57-4A5F-965E-4AF10CB41B85}" destId="{20C0359F-F297-4E44-ADE5-CAD2948A05EC}" srcOrd="4" destOrd="0" parTransId="{5CB6D031-21A0-488D-B216-3635895B6960}" sibTransId="{3EB963C7-5141-44A6-8645-E2A00FBD7898}"/>
    <dgm:cxn modelId="{0BEAD9F7-CE5B-4B1A-B3FB-67CFB2ED95FD}" type="presOf" srcId="{20C0359F-F297-4E44-ADE5-CAD2948A05EC}" destId="{FCC19448-B115-430E-8306-567A03900D2A}" srcOrd="0" destOrd="0" presId="urn:microsoft.com/office/officeart/2005/8/layout/default"/>
    <dgm:cxn modelId="{A3694793-8C61-4199-A760-CB822D0C38E6}" type="presParOf" srcId="{FA07AB8A-8E82-4A2A-8DF3-80DB7A679B9D}" destId="{A4374C87-A426-447E-881E-356CBED1F40F}" srcOrd="0" destOrd="0" presId="urn:microsoft.com/office/officeart/2005/8/layout/default"/>
    <dgm:cxn modelId="{71155163-0A07-4803-8533-06EFE3C6C64E}" type="presParOf" srcId="{FA07AB8A-8E82-4A2A-8DF3-80DB7A679B9D}" destId="{2A4065FA-E9E3-4FDA-BBC8-1DCEBE022041}" srcOrd="1" destOrd="0" presId="urn:microsoft.com/office/officeart/2005/8/layout/default"/>
    <dgm:cxn modelId="{E98837FC-2FA6-48A8-89FA-6E4CBD2E28C0}" type="presParOf" srcId="{FA07AB8A-8E82-4A2A-8DF3-80DB7A679B9D}" destId="{79FA2EC2-8FAB-4480-931F-4681AD17B60B}" srcOrd="2" destOrd="0" presId="urn:microsoft.com/office/officeart/2005/8/layout/default"/>
    <dgm:cxn modelId="{950769C4-2DB1-4DF0-AC75-4A003E296C9B}" type="presParOf" srcId="{FA07AB8A-8E82-4A2A-8DF3-80DB7A679B9D}" destId="{CE22BD2E-38DB-4965-8C91-304FBB4A1150}" srcOrd="3" destOrd="0" presId="urn:microsoft.com/office/officeart/2005/8/layout/default"/>
    <dgm:cxn modelId="{3D2D0690-3251-411E-9A1A-108605E641B9}" type="presParOf" srcId="{FA07AB8A-8E82-4A2A-8DF3-80DB7A679B9D}" destId="{763916B9-D14D-498C-9DC8-B51FA10A3EA4}" srcOrd="4" destOrd="0" presId="urn:microsoft.com/office/officeart/2005/8/layout/default"/>
    <dgm:cxn modelId="{7A017BE3-79DD-4C92-BF99-5D39038E3529}" type="presParOf" srcId="{FA07AB8A-8E82-4A2A-8DF3-80DB7A679B9D}" destId="{0602418F-ED95-43F3-9530-B9007230C627}" srcOrd="5" destOrd="0" presId="urn:microsoft.com/office/officeart/2005/8/layout/default"/>
    <dgm:cxn modelId="{B409A593-2E6E-4475-A6C5-E32E3CE7A05B}" type="presParOf" srcId="{FA07AB8A-8E82-4A2A-8DF3-80DB7A679B9D}" destId="{A354BAD1-EC3A-4610-9A6F-89EAC2909A96}" srcOrd="6" destOrd="0" presId="urn:microsoft.com/office/officeart/2005/8/layout/default"/>
    <dgm:cxn modelId="{E74FB032-5C2A-48F7-95F3-86C585D48812}" type="presParOf" srcId="{FA07AB8A-8E82-4A2A-8DF3-80DB7A679B9D}" destId="{767EE273-31D4-4EF8-9F9D-EA8A2F440D03}" srcOrd="7" destOrd="0" presId="urn:microsoft.com/office/officeart/2005/8/layout/default"/>
    <dgm:cxn modelId="{0B91EFA3-5ABD-447C-9FCA-11F078C10F76}" type="presParOf" srcId="{FA07AB8A-8E82-4A2A-8DF3-80DB7A679B9D}" destId="{FCC19448-B115-430E-8306-567A03900D2A}" srcOrd="8" destOrd="0" presId="urn:microsoft.com/office/officeart/2005/8/layout/default"/>
    <dgm:cxn modelId="{B5D08446-9AEE-401D-82D6-D7A58C076FBA}" type="presParOf" srcId="{FA07AB8A-8E82-4A2A-8DF3-80DB7A679B9D}" destId="{73ABC1C1-C13B-469A-AD95-15F09C25FC79}" srcOrd="9" destOrd="0" presId="urn:microsoft.com/office/officeart/2005/8/layout/default"/>
    <dgm:cxn modelId="{FB319BE5-3858-45B8-9D2E-8CB5F6057163}" type="presParOf" srcId="{FA07AB8A-8E82-4A2A-8DF3-80DB7A679B9D}" destId="{49C27557-F706-42A4-AE13-D2C419E1C05E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74C87-A426-447E-881E-356CBED1F40F}">
      <dsp:nvSpPr>
        <dsp:cNvPr id="0" name=""/>
        <dsp:cNvSpPr/>
      </dsp:nvSpPr>
      <dsp:spPr>
        <a:xfrm>
          <a:off x="0" y="116624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5 femmes sont élues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1</a:t>
          </a:r>
          <a:r>
            <a:rPr lang="fr-FR" sz="2400" kern="1200" baseline="30000" dirty="0"/>
            <a:t>ère</a:t>
          </a:r>
          <a:r>
            <a:rPr lang="fr-FR" sz="2400" kern="1200" dirty="0"/>
            <a:t> vice-présidente</a:t>
          </a:r>
          <a:endParaRPr lang="en-US" sz="2400" kern="1200" dirty="0"/>
        </a:p>
      </dsp:txBody>
      <dsp:txXfrm>
        <a:off x="0" y="116624"/>
        <a:ext cx="3286125" cy="1971675"/>
      </dsp:txXfrm>
    </dsp:sp>
    <dsp:sp modelId="{79FA2EC2-8FAB-4480-931F-4681AD17B60B}">
      <dsp:nvSpPr>
        <dsp:cNvPr id="0" name=""/>
        <dsp:cNvSpPr/>
      </dsp:nvSpPr>
      <dsp:spPr>
        <a:xfrm>
          <a:off x="3614737" y="116624"/>
          <a:ext cx="3286125" cy="19716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Un EPCI a une assemblée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quasi paritaire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(48% de femmes)</a:t>
          </a:r>
          <a:endParaRPr lang="en-US" sz="2400" kern="1200" dirty="0"/>
        </a:p>
      </dsp:txBody>
      <dsp:txXfrm>
        <a:off x="3614737" y="116624"/>
        <a:ext cx="3286125" cy="1971675"/>
      </dsp:txXfrm>
    </dsp:sp>
    <dsp:sp modelId="{763916B9-D14D-498C-9DC8-B51FA10A3EA4}">
      <dsp:nvSpPr>
        <dsp:cNvPr id="0" name=""/>
        <dsp:cNvSpPr/>
      </dsp:nvSpPr>
      <dsp:spPr>
        <a:xfrm>
          <a:off x="7229475" y="116624"/>
          <a:ext cx="3286125" cy="1971675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8 </a:t>
          </a:r>
          <a:r>
            <a:rPr lang="en-US" sz="2400" kern="1200" dirty="0" err="1"/>
            <a:t>exécutifs</a:t>
          </a:r>
          <a:r>
            <a:rPr lang="en-US" sz="2400" kern="1200" dirty="0"/>
            <a:t> </a:t>
          </a:r>
          <a:r>
            <a:rPr lang="en-US" sz="2400" kern="1200" dirty="0" err="1"/>
            <a:t>sont</a:t>
          </a:r>
          <a:r>
            <a:rPr lang="en-US" sz="2400" kern="1200" dirty="0"/>
            <a:t> </a:t>
          </a:r>
          <a:r>
            <a:rPr lang="en-US" sz="2400" kern="1200" dirty="0" err="1"/>
            <a:t>composés</a:t>
          </a:r>
          <a:r>
            <a:rPr lang="en-US" sz="2400" kern="1200" dirty="0"/>
            <a:t> d’un tiers de femmes</a:t>
          </a:r>
        </a:p>
      </dsp:txBody>
      <dsp:txXfrm>
        <a:off x="7229475" y="116624"/>
        <a:ext cx="3286125" cy="1971675"/>
      </dsp:txXfrm>
    </dsp:sp>
    <dsp:sp modelId="{A354BAD1-EC3A-4610-9A6F-89EAC2909A96}">
      <dsp:nvSpPr>
        <dsp:cNvPr id="0" name=""/>
        <dsp:cNvSpPr/>
      </dsp:nvSpPr>
      <dsp:spPr>
        <a:xfrm>
          <a:off x="0" y="2416912"/>
          <a:ext cx="3286125" cy="197167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2 </a:t>
          </a:r>
          <a:r>
            <a:rPr lang="fr-FR" sz="2400" kern="1200" dirty="0" err="1"/>
            <a:t>EPCIs</a:t>
          </a:r>
          <a:r>
            <a:rPr lang="fr-FR" sz="2400" kern="1200" dirty="0"/>
            <a:t> ont une délégation à l’égalité femmes-hommes</a:t>
          </a:r>
          <a:endParaRPr lang="en-US" sz="2400" kern="1200" dirty="0"/>
        </a:p>
      </dsp:txBody>
      <dsp:txXfrm>
        <a:off x="0" y="2416912"/>
        <a:ext cx="3286125" cy="1971675"/>
      </dsp:txXfrm>
    </dsp:sp>
    <dsp:sp modelId="{FCC19448-B115-430E-8306-567A03900D2A}">
      <dsp:nvSpPr>
        <dsp:cNvPr id="0" name=""/>
        <dsp:cNvSpPr/>
      </dsp:nvSpPr>
      <dsp:spPr>
        <a:xfrm>
          <a:off x="3614737" y="2416912"/>
          <a:ext cx="3286125" cy="1971675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Aucun EPCI n’a voté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un plan d’actions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en faveur de l’égalité femmes-hommes</a:t>
          </a:r>
          <a:endParaRPr lang="en-US" sz="2400" kern="1200" dirty="0"/>
        </a:p>
      </dsp:txBody>
      <dsp:txXfrm>
        <a:off x="3614737" y="2416912"/>
        <a:ext cx="3286125" cy="1971675"/>
      </dsp:txXfrm>
    </dsp:sp>
    <dsp:sp modelId="{49C27557-F706-42A4-AE13-D2C419E1C05E}">
      <dsp:nvSpPr>
        <dsp:cNvPr id="0" name=""/>
        <dsp:cNvSpPr/>
      </dsp:nvSpPr>
      <dsp:spPr>
        <a:xfrm>
          <a:off x="7229475" y="2416912"/>
          <a:ext cx="3286125" cy="1971675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Aucun EPCI n’est signataire de la charte européenne</a:t>
          </a:r>
          <a:endParaRPr lang="en-US" sz="2400" kern="1200" dirty="0"/>
        </a:p>
      </dsp:txBody>
      <dsp:txXfrm>
        <a:off x="7229475" y="2416912"/>
        <a:ext cx="3286125" cy="197167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246E45-FC54-49CD-8258-B2FEBDAFEDC9}" type="datetimeFigureOut">
              <a:rPr lang="fr-FR" smtClean="0"/>
              <a:t>06/01/2023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1716C5-B516-4DE2-9D55-E3C6FF79FCE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59724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716C5-B516-4DE2-9D55-E3C6FF79FCEF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8754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716C5-B516-4DE2-9D55-E3C6FF79FCE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8931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716C5-B516-4DE2-9D55-E3C6FF79FCEF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59098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1 = Plaine d’Estrées, 70 pts</a:t>
            </a:r>
          </a:p>
          <a:p>
            <a:r>
              <a:rPr lang="fr-FR" dirty="0"/>
              <a:t>2 = Aire Cantilienne, 70 pts</a:t>
            </a:r>
          </a:p>
          <a:p>
            <a:r>
              <a:rPr lang="fr-FR" dirty="0"/>
              <a:t>3 = Pays Noyonnais, 55 pts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1716C5-B516-4DE2-9D55-E3C6FF79FCEF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27802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304128-311F-972C-105D-9C6B42A44D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0410D8D-1ECE-28DC-DD03-CB4FB0537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25C301B-B30F-9129-5BBE-2AEFBAFF695D}"/>
              </a:ext>
            </a:extLst>
          </p:cNvPr>
          <p:cNvSpPr txBox="1"/>
          <p:nvPr userDrawn="1"/>
        </p:nvSpPr>
        <p:spPr>
          <a:xfrm>
            <a:off x="248478" y="6155808"/>
            <a:ext cx="2395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04/01/2023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B44CD01-6BCA-81B1-912B-ED27D7CD4818}"/>
              </a:ext>
            </a:extLst>
          </p:cNvPr>
          <p:cNvSpPr txBox="1"/>
          <p:nvPr userDrawn="1"/>
        </p:nvSpPr>
        <p:spPr>
          <a:xfrm>
            <a:off x="4152900" y="6155808"/>
            <a:ext cx="4146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Marianne de la Parité dans l’Oise</a:t>
            </a:r>
          </a:p>
        </p:txBody>
      </p:sp>
    </p:spTree>
    <p:extLst>
      <p:ext uri="{BB962C8B-B14F-4D97-AF65-F5344CB8AC3E}">
        <p14:creationId xmlns:p14="http://schemas.microsoft.com/office/powerpoint/2010/main" val="2630006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D5FED-7DF6-CA86-463A-58EDEC11B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E3A9BBD-AB2F-541D-98D6-82DD6DB3CA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746"/>
            <a:ext cx="10515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0DC1637-18EA-B182-A8FF-28D46E5FF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E05E7-4C64-4359-8FC6-F37856E3B68F}" type="slidenum">
              <a:rPr lang="fr-FR" smtClean="0"/>
              <a:t>‹N°›</a:t>
            </a:fld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6A397E8-4D20-74D8-5038-DD36D95FED73}"/>
              </a:ext>
            </a:extLst>
          </p:cNvPr>
          <p:cNvSpPr txBox="1"/>
          <p:nvPr userDrawn="1"/>
        </p:nvSpPr>
        <p:spPr>
          <a:xfrm>
            <a:off x="427382" y="6352142"/>
            <a:ext cx="23953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04/01/2023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DABA8A-D8B4-2B6F-D8D4-A47897AA4F41}"/>
              </a:ext>
            </a:extLst>
          </p:cNvPr>
          <p:cNvSpPr txBox="1"/>
          <p:nvPr userDrawn="1"/>
        </p:nvSpPr>
        <p:spPr>
          <a:xfrm>
            <a:off x="4331804" y="6352142"/>
            <a:ext cx="41462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Marianne de la Parité dans l’Oise</a:t>
            </a:r>
          </a:p>
        </p:txBody>
      </p:sp>
    </p:spTree>
    <p:extLst>
      <p:ext uri="{BB962C8B-B14F-4D97-AF65-F5344CB8AC3E}">
        <p14:creationId xmlns:p14="http://schemas.microsoft.com/office/powerpoint/2010/main" val="2167167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B170DB-62C6-1D01-F9C1-C0C320C12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0366D8A-5E77-0938-D31A-62B16F0D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ctr">
              <a:defRPr sz="1400"/>
            </a:lvl1pPr>
          </a:lstStyle>
          <a:p>
            <a:r>
              <a:rPr lang="fr-FR"/>
              <a:t>04/01/2023</a:t>
            </a:r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13CE5E-E494-A734-B4FF-51B6CA4AA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ctr">
              <a:defRPr sz="1400"/>
            </a:lvl1pPr>
          </a:lstStyle>
          <a:p>
            <a:endParaRPr lang="fr-FR"/>
          </a:p>
          <a:p>
            <a:r>
              <a:rPr lang="fr-FR" sz="1600"/>
              <a:t>Marianne de la Parité dans l’Oise</a:t>
            </a:r>
          </a:p>
          <a:p>
            <a:endParaRPr lang="fr-FR" sz="1600" dirty="0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C07217C-2C51-0BA8-D9A1-B615DB1F2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984BBA-A4B1-464B-8606-D24D190883E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80954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869B4B2F-AD6C-B7C8-A95F-F2729BF86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263F5D4-5966-A37C-36D6-59B6AA5A59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17B09C3-6CBB-55BF-4A93-13F33576EC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04/01/2023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1C6BF84-FB30-1C7D-937E-E8F5E38F4D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Marianne de la Parité dans l’Oise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73390A1-077F-0CF3-545C-427C901D51E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E05E7-4C64-4359-8FC6-F37856E3B68F}" type="slidenum">
              <a:rPr lang="fr-FR" smtClean="0"/>
              <a:t>‹N°›</a:t>
            </a:fld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DCB277C-FE2E-A145-A15F-026CFED5EFF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7783" y="5991225"/>
            <a:ext cx="1105132" cy="78938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96B8302-DC1A-034F-620A-B0EFD51F0B9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842" y="5932095"/>
            <a:ext cx="643610" cy="8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340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microsoft.com/office/2017/06/relationships/model3d" Target="../media/model3d2.glb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684818AC-2806-8284-CA54-60C7CEFB4A92}"/>
              </a:ext>
            </a:extLst>
          </p:cNvPr>
          <p:cNvSpPr txBox="1">
            <a:spLocks/>
          </p:cNvSpPr>
          <p:nvPr/>
        </p:nvSpPr>
        <p:spPr>
          <a:xfrm>
            <a:off x="1389987" y="2088448"/>
            <a:ext cx="9597082" cy="1534796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MARIANNE DE LA PARITE 2022 DANS LES HAUTS-DE-FRANCE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94E6F3-DFC7-5215-AE2E-527B0F0FD32C}"/>
              </a:ext>
            </a:extLst>
          </p:cNvPr>
          <p:cNvSpPr txBox="1"/>
          <p:nvPr/>
        </p:nvSpPr>
        <p:spPr>
          <a:xfrm>
            <a:off x="2982685" y="5853135"/>
            <a:ext cx="62266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Mercredi 0</a:t>
            </a:r>
            <a:r>
              <a:rPr lang="fr-FR" sz="24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4</a:t>
            </a:r>
            <a:r>
              <a:rPr lang="pt-BR" sz="24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 janvier 2023 à </a:t>
            </a:r>
            <a:r>
              <a:rPr lang="fr-FR" sz="2400" b="1" i="0" u="none" strike="noStrike" baseline="0" dirty="0">
                <a:solidFill>
                  <a:srgbClr val="C00000"/>
                </a:solidFill>
                <a:latin typeface="Calibri" panose="020F0502020204030204" pitchFamily="34" charset="0"/>
              </a:rPr>
              <a:t>Beauvais</a:t>
            </a:r>
            <a:endParaRPr lang="pt-BR" sz="24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48A9D8D-E988-EB0E-0588-AB2F7FF8331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162" y="117855"/>
            <a:ext cx="2397675" cy="1712625"/>
          </a:xfrm>
          <a:prstGeom prst="rect">
            <a:avLst/>
          </a:prstGeom>
        </p:spPr>
      </p:pic>
      <p:sp>
        <p:nvSpPr>
          <p:cNvPr id="5" name="Sous-titre 2">
            <a:extLst>
              <a:ext uri="{FF2B5EF4-FFF2-40B4-BE49-F238E27FC236}">
                <a16:creationId xmlns:a16="http://schemas.microsoft.com/office/drawing/2014/main" id="{67352FB6-7217-26D3-B60E-C8BB041E6796}"/>
              </a:ext>
            </a:extLst>
          </p:cNvPr>
          <p:cNvSpPr txBox="1">
            <a:spLocks/>
          </p:cNvSpPr>
          <p:nvPr/>
        </p:nvSpPr>
        <p:spPr>
          <a:xfrm>
            <a:off x="92528" y="4184686"/>
            <a:ext cx="12192000" cy="1019921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</a:pPr>
            <a:r>
              <a:rPr lang="fr-FR" dirty="0"/>
              <a:t>Marraine : Odette Duriez, ex- conseillère déléguée du Conseil départemental du Pas-De-Calais  </a:t>
            </a:r>
          </a:p>
          <a:p>
            <a:pPr>
              <a:lnSpc>
                <a:spcPct val="115000"/>
              </a:lnSpc>
            </a:pPr>
            <a:r>
              <a:rPr lang="fr-FR" dirty="0"/>
              <a:t>Parrain :  Jean-René-Lecerf ex- président du département du Nord</a:t>
            </a:r>
          </a:p>
        </p:txBody>
      </p:sp>
    </p:spTree>
    <p:extLst>
      <p:ext uri="{BB962C8B-B14F-4D97-AF65-F5344CB8AC3E}">
        <p14:creationId xmlns:p14="http://schemas.microsoft.com/office/powerpoint/2010/main" val="3770004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7435B77F-ECC7-BA6C-2DC4-BE6BCDEB8E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667308"/>
              </p:ext>
            </p:extLst>
          </p:nvPr>
        </p:nvGraphicFramePr>
        <p:xfrm>
          <a:off x="-482516" y="406005"/>
          <a:ext cx="5442857" cy="5015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60BF0214-A820-B94C-9F4C-7C971BE7B0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8293302"/>
              </p:ext>
            </p:extLst>
          </p:nvPr>
        </p:nvGraphicFramePr>
        <p:xfrm>
          <a:off x="4960341" y="669851"/>
          <a:ext cx="6952259" cy="4751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2244898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CB8012F0-DDA5-CFA2-415E-85095180035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62615762"/>
              </p:ext>
            </p:extLst>
          </p:nvPr>
        </p:nvGraphicFramePr>
        <p:xfrm>
          <a:off x="562428" y="903514"/>
          <a:ext cx="4782457" cy="43216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Graphique 11">
            <a:extLst>
              <a:ext uri="{FF2B5EF4-FFF2-40B4-BE49-F238E27FC236}">
                <a16:creationId xmlns:a16="http://schemas.microsoft.com/office/drawing/2014/main" id="{B2C97DA1-0AAD-4B00-B13D-6CF7D7574CF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32347313"/>
              </p:ext>
            </p:extLst>
          </p:nvPr>
        </p:nvGraphicFramePr>
        <p:xfrm>
          <a:off x="6601721" y="903515"/>
          <a:ext cx="4782457" cy="43216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292914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31DE406-7A22-F32C-9010-8BAEA7327FB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2749394"/>
              </p:ext>
            </p:extLst>
          </p:nvPr>
        </p:nvGraphicFramePr>
        <p:xfrm>
          <a:off x="838200" y="1099457"/>
          <a:ext cx="10515600" cy="45052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50897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8DFE32-BAE3-F4D6-3D26-E182599A2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10610" y="170543"/>
            <a:ext cx="9209790" cy="951820"/>
          </a:xfrm>
        </p:spPr>
        <p:txBody>
          <a:bodyPr>
            <a:normAutofit fontScale="90000"/>
          </a:bodyPr>
          <a:lstStyle/>
          <a:p>
            <a:r>
              <a:rPr lang="fr-FR" dirty="0"/>
              <a:t>Remise des prix départementaux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8BD26F8-9219-E4BA-B390-DD39675182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1" y="1231331"/>
            <a:ext cx="4592818" cy="4504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7634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carte&#10;&#10;Description générée automatiquement">
            <a:extLst>
              <a:ext uri="{FF2B5EF4-FFF2-40B4-BE49-F238E27FC236}">
                <a16:creationId xmlns:a16="http://schemas.microsoft.com/office/drawing/2014/main" id="{0AA83AE3-E52B-F185-381B-D18352EC7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" t="2250" r="2547" b="2424"/>
          <a:stretch/>
        </p:blipFill>
        <p:spPr>
          <a:xfrm>
            <a:off x="906044" y="-7678"/>
            <a:ext cx="8752116" cy="637043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38B8EFC-B953-8EBE-D6D3-7371008EDF70}"/>
              </a:ext>
            </a:extLst>
          </p:cNvPr>
          <p:cNvSpPr txBox="1"/>
          <p:nvPr/>
        </p:nvSpPr>
        <p:spPr>
          <a:xfrm>
            <a:off x="6238575" y="3103109"/>
            <a:ext cx="1365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7030A0"/>
                </a:solidFill>
              </a:rPr>
              <a:t>1</a:t>
            </a:r>
            <a:r>
              <a:rPr lang="fr-FR" sz="2400" b="1" baseline="30000" dirty="0">
                <a:solidFill>
                  <a:srgbClr val="7030A0"/>
                </a:solidFill>
              </a:rPr>
              <a:t>er</a:t>
            </a:r>
            <a:r>
              <a:rPr lang="fr-FR" sz="2400" b="1" dirty="0"/>
              <a:t> PRIX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B81D1EB-0508-BEB8-D8FE-65587F24BA93}"/>
              </a:ext>
            </a:extLst>
          </p:cNvPr>
          <p:cNvSpPr txBox="1"/>
          <p:nvPr/>
        </p:nvSpPr>
        <p:spPr>
          <a:xfrm>
            <a:off x="4856831" y="5073778"/>
            <a:ext cx="11222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70C0"/>
                </a:solidFill>
              </a:rPr>
              <a:t>2e </a:t>
            </a:r>
            <a:r>
              <a:rPr lang="fr-FR" sz="2400" b="1" dirty="0"/>
              <a:t>Prix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C1ED5A-D7A9-A027-5B44-EBB130F6FDA7}"/>
              </a:ext>
            </a:extLst>
          </p:cNvPr>
          <p:cNvSpPr txBox="1"/>
          <p:nvPr/>
        </p:nvSpPr>
        <p:spPr>
          <a:xfrm>
            <a:off x="8647205" y="1152265"/>
            <a:ext cx="1146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FF0000"/>
                </a:solidFill>
              </a:rPr>
              <a:t>3e </a:t>
            </a:r>
            <a:r>
              <a:rPr lang="fr-FR" sz="2400" b="1" dirty="0"/>
              <a:t>Prix</a:t>
            </a:r>
          </a:p>
        </p:txBody>
      </p:sp>
    </p:spTree>
    <p:extLst>
      <p:ext uri="{BB962C8B-B14F-4D97-AF65-F5344CB8AC3E}">
        <p14:creationId xmlns:p14="http://schemas.microsoft.com/office/powerpoint/2010/main" val="167607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Modèle 3D 2" descr="Balloons de fête">
                <a:extLst>
                  <a:ext uri="{FF2B5EF4-FFF2-40B4-BE49-F238E27FC236}">
                    <a16:creationId xmlns:a16="http://schemas.microsoft.com/office/drawing/2014/main" id="{DC09440E-EB69-E4B1-48FB-9337F09F961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95834785"/>
                  </p:ext>
                </p:extLst>
              </p:nvPr>
            </p:nvGraphicFramePr>
            <p:xfrm>
              <a:off x="9508365" y="227256"/>
              <a:ext cx="2085321" cy="5328359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2085321" cy="5328359"/>
                    </a:xfrm>
                    <a:prstGeom prst="rect">
                      <a:avLst/>
                    </a:prstGeom>
                  </am3d:spPr>
                  <am3d:camera>
                    <am3d:pos x="0" y="0" z="51710397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493126" d="1000000"/>
                    <am3d:preTrans dx="-118647" dy="-19235513" dz="353459"/>
                    <am3d:scale>
                      <am3d:sx n="1000000" d="1000000"/>
                      <am3d:sy n="1000000" d="1000000"/>
                      <am3d:sz n="1000000" d="1000000"/>
                    </am3d:scale>
                    <am3d:rot ax="10533588" ay="-1301462" az="-10701352"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6633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Modèle 3D 2" descr="Balloons de fête">
                <a:extLst>
                  <a:ext uri="{FF2B5EF4-FFF2-40B4-BE49-F238E27FC236}">
                    <a16:creationId xmlns:a16="http://schemas.microsoft.com/office/drawing/2014/main" id="{DC09440E-EB69-E4B1-48FB-9337F09F961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508365" y="227256"/>
                <a:ext cx="2085321" cy="53283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7" name="Modèle 3D 6" descr="Trophée">
                <a:extLst>
                  <a:ext uri="{FF2B5EF4-FFF2-40B4-BE49-F238E27FC236}">
                    <a16:creationId xmlns:a16="http://schemas.microsoft.com/office/drawing/2014/main" id="{5F9620E9-52E8-738A-DAE6-4BF26B346A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013990986"/>
                  </p:ext>
                </p:extLst>
              </p:nvPr>
            </p:nvGraphicFramePr>
            <p:xfrm>
              <a:off x="0" y="1514765"/>
              <a:ext cx="1875740" cy="2256600"/>
            </p:xfrm>
            <a:graphic>
              <a:graphicData uri="http://schemas.microsoft.com/office/drawing/2017/model3d">
                <am3d:model3d r:embed="rId4">
                  <am3d:spPr>
                    <a:xfrm>
                      <a:off x="0" y="0"/>
                      <a:ext cx="1875740" cy="2256600"/>
                    </a:xfrm>
                    <a:prstGeom prst="rect">
                      <a:avLst/>
                    </a:prstGeom>
                  </am3d:spPr>
                  <am3d:camera>
                    <am3d:pos x="0" y="0" z="7259124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481211" d="1000000"/>
                    <am3d:preTrans dx="0" dy="-17921674" dz="3"/>
                    <am3d:scale>
                      <am3d:sx n="1000000" d="1000000"/>
                      <am3d:sy n="1000000" d="1000000"/>
                      <am3d:sz n="1000000" d="1000000"/>
                    </am3d:scale>
                    <am3d:rot ax="35440" ay="2009266" az="19559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30944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" name="Modèle 3D 6" descr="Trophée">
                <a:extLst>
                  <a:ext uri="{FF2B5EF4-FFF2-40B4-BE49-F238E27FC236}">
                    <a16:creationId xmlns:a16="http://schemas.microsoft.com/office/drawing/2014/main" id="{5F9620E9-52E8-738A-DAE6-4BF26B346A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514765"/>
                <a:ext cx="1875740" cy="22566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itre 1">
            <a:extLst>
              <a:ext uri="{FF2B5EF4-FFF2-40B4-BE49-F238E27FC236}">
                <a16:creationId xmlns:a16="http://schemas.microsoft.com/office/drawing/2014/main" id="{2DA051DE-57C2-95EE-B186-C4FA790BED29}"/>
              </a:ext>
            </a:extLst>
          </p:cNvPr>
          <p:cNvSpPr txBox="1">
            <a:spLocks/>
          </p:cNvSpPr>
          <p:nvPr/>
        </p:nvSpPr>
        <p:spPr>
          <a:xfrm>
            <a:off x="1640974" y="1922607"/>
            <a:ext cx="9144000" cy="1937658"/>
          </a:xfrm>
          <a:prstGeom prst="rect">
            <a:avLst/>
          </a:prstGeom>
          <a:ln w="12700">
            <a:solidFill>
              <a:schemeClr val="accent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Félicitations aux </a:t>
            </a:r>
            <a:r>
              <a:rPr lang="fr-F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EPCI primés</a:t>
            </a: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61810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633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60D935FF-6B48-8683-1AAA-C3D42B3D308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" y="111237"/>
            <a:ext cx="2150901" cy="210944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6A8DFE32-BAE3-F4D6-3D26-E182599A28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12571" y="464258"/>
            <a:ext cx="8948058" cy="140340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fr-FR" sz="4400" dirty="0"/>
              <a:t>Cérémonie de Marianne de la Parité dans l’Oise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DF0995C-95FF-29EB-C4C0-78495257B8B9}"/>
              </a:ext>
            </a:extLst>
          </p:cNvPr>
          <p:cNvSpPr txBox="1"/>
          <p:nvPr/>
        </p:nvSpPr>
        <p:spPr>
          <a:xfrm>
            <a:off x="813486" y="2611685"/>
            <a:ext cx="105917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800" b="0" u="sng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Les femmes ont-elles pris leur place dans les intercommunalités ? </a:t>
            </a: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E8EB0692-B093-8D95-E684-D1A082EA2632}"/>
              </a:ext>
            </a:extLst>
          </p:cNvPr>
          <p:cNvSpPr txBox="1">
            <a:spLocks/>
          </p:cNvSpPr>
          <p:nvPr/>
        </p:nvSpPr>
        <p:spPr>
          <a:xfrm>
            <a:off x="813486" y="3878927"/>
            <a:ext cx="10565027" cy="89944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800" dirty="0"/>
              <a:t>« Être une femme en politique, c’est repasser l’oral du bac toutes les semaines » Laurence Rossignol, sénatrice de l’Oise</a:t>
            </a:r>
          </a:p>
        </p:txBody>
      </p:sp>
    </p:spTree>
    <p:extLst>
      <p:ext uri="{BB962C8B-B14F-4D97-AF65-F5344CB8AC3E}">
        <p14:creationId xmlns:p14="http://schemas.microsoft.com/office/powerpoint/2010/main" val="2464662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01804CAE-665E-C592-24B4-CB81BE6AB9ED}"/>
              </a:ext>
            </a:extLst>
          </p:cNvPr>
          <p:cNvSpPr txBox="1">
            <a:spLocks/>
          </p:cNvSpPr>
          <p:nvPr/>
        </p:nvSpPr>
        <p:spPr>
          <a:xfrm>
            <a:off x="674915" y="-1668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Etude sur la parité des Intercommunalités dans les départements des Hauts-de-France</a:t>
            </a:r>
          </a:p>
        </p:txBody>
      </p:sp>
      <p:graphicFrame>
        <p:nvGraphicFramePr>
          <p:cNvPr id="5" name="Espace réservé du contenu 10">
            <a:extLst>
              <a:ext uri="{FF2B5EF4-FFF2-40B4-BE49-F238E27FC236}">
                <a16:creationId xmlns:a16="http://schemas.microsoft.com/office/drawing/2014/main" id="{38CB63E6-6F20-EF13-8C01-FAC2EA6E8A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80646413"/>
              </p:ext>
            </p:extLst>
          </p:nvPr>
        </p:nvGraphicFramePr>
        <p:xfrm>
          <a:off x="674915" y="1361452"/>
          <a:ext cx="10744200" cy="44181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54134D51-23A9-662B-2CDB-B1D92A9B43F5}"/>
              </a:ext>
            </a:extLst>
          </p:cNvPr>
          <p:cNvSpPr/>
          <p:nvPr/>
        </p:nvSpPr>
        <p:spPr>
          <a:xfrm>
            <a:off x="5497286" y="5344515"/>
            <a:ext cx="1099458" cy="43506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06776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D3916C76-AD87-93CB-E306-50092B05526E}"/>
              </a:ext>
            </a:extLst>
          </p:cNvPr>
          <p:cNvSpPr txBox="1">
            <a:spLocks/>
          </p:cNvSpPr>
          <p:nvPr/>
        </p:nvSpPr>
        <p:spPr>
          <a:xfrm>
            <a:off x="838200" y="198855"/>
            <a:ext cx="10515600" cy="50414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Les présidences des EPCI</a:t>
            </a:r>
          </a:p>
        </p:txBody>
      </p:sp>
      <p:graphicFrame>
        <p:nvGraphicFramePr>
          <p:cNvPr id="5" name="Graphique 4">
            <a:extLst>
              <a:ext uri="{FF2B5EF4-FFF2-40B4-BE49-F238E27FC236}">
                <a16:creationId xmlns:a16="http://schemas.microsoft.com/office/drawing/2014/main" id="{9D80648B-D362-77A3-50A7-39905BB46A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06935263"/>
              </p:ext>
            </p:extLst>
          </p:nvPr>
        </p:nvGraphicFramePr>
        <p:xfrm>
          <a:off x="1732547" y="736333"/>
          <a:ext cx="8218549" cy="5567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CF6DC1BD-A7BE-0571-B9D5-D17114F33862}"/>
              </a:ext>
            </a:extLst>
          </p:cNvPr>
          <p:cNvSpPr/>
          <p:nvPr/>
        </p:nvSpPr>
        <p:spPr>
          <a:xfrm>
            <a:off x="4860757" y="5727032"/>
            <a:ext cx="872333" cy="394635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08387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8FEDE2D5-6661-5CF9-B263-4BF04644FCB9}"/>
              </a:ext>
            </a:extLst>
          </p:cNvPr>
          <p:cNvSpPr txBox="1">
            <a:spLocks/>
          </p:cNvSpPr>
          <p:nvPr/>
        </p:nvSpPr>
        <p:spPr>
          <a:xfrm>
            <a:off x="643467" y="402772"/>
            <a:ext cx="10905066" cy="6628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dirty="0"/>
              <a:t>La répartition des élu.e.s dans les assemblées</a:t>
            </a:r>
          </a:p>
        </p:txBody>
      </p:sp>
      <p:graphicFrame>
        <p:nvGraphicFramePr>
          <p:cNvPr id="9" name="Graphique 8">
            <a:extLst>
              <a:ext uri="{FF2B5EF4-FFF2-40B4-BE49-F238E27FC236}">
                <a16:creationId xmlns:a16="http://schemas.microsoft.com/office/drawing/2014/main" id="{AAD7D740-DA07-62B5-3359-8423BBC8F5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2509909"/>
              </p:ext>
            </p:extLst>
          </p:nvPr>
        </p:nvGraphicFramePr>
        <p:xfrm>
          <a:off x="2503714" y="1374660"/>
          <a:ext cx="7075715" cy="44709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944607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4CDB8AB7-0E43-AE4E-2EF4-4C304B58D3F8}"/>
              </a:ext>
            </a:extLst>
          </p:cNvPr>
          <p:cNvSpPr txBox="1">
            <a:spLocks/>
          </p:cNvSpPr>
          <p:nvPr/>
        </p:nvSpPr>
        <p:spPr>
          <a:xfrm>
            <a:off x="643467" y="376283"/>
            <a:ext cx="10905066" cy="6519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dirty="0"/>
              <a:t>La répartition des élu.e.s dans les exécutifs</a:t>
            </a:r>
          </a:p>
        </p:txBody>
      </p:sp>
      <p:graphicFrame>
        <p:nvGraphicFramePr>
          <p:cNvPr id="5" name="Espace réservé du contenu 5">
            <a:extLst>
              <a:ext uri="{FF2B5EF4-FFF2-40B4-BE49-F238E27FC236}">
                <a16:creationId xmlns:a16="http://schemas.microsoft.com/office/drawing/2014/main" id="{FF74B87F-C11B-2B39-D860-1F760C677A7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55387212"/>
              </p:ext>
            </p:extLst>
          </p:nvPr>
        </p:nvGraphicFramePr>
        <p:xfrm>
          <a:off x="2473840" y="1297723"/>
          <a:ext cx="7029389" cy="42625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03274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89463014-CD75-048D-141E-F9F665F61382}"/>
              </a:ext>
            </a:extLst>
          </p:cNvPr>
          <p:cNvSpPr txBox="1">
            <a:spLocks/>
          </p:cNvSpPr>
          <p:nvPr/>
        </p:nvSpPr>
        <p:spPr>
          <a:xfrm>
            <a:off x="838200" y="189955"/>
            <a:ext cx="10515600" cy="5694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300" dirty="0"/>
              <a:t>Répartition de femmes entre  assemblées et exécutifs</a:t>
            </a:r>
          </a:p>
        </p:txBody>
      </p:sp>
      <p:graphicFrame>
        <p:nvGraphicFramePr>
          <p:cNvPr id="5" name="Espace réservé du contenu 12">
            <a:extLst>
              <a:ext uri="{FF2B5EF4-FFF2-40B4-BE49-F238E27FC236}">
                <a16:creationId xmlns:a16="http://schemas.microsoft.com/office/drawing/2014/main" id="{01186AB8-FCCF-FF4B-24D9-1F8E0B8445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6180724"/>
              </p:ext>
            </p:extLst>
          </p:nvPr>
        </p:nvGraphicFramePr>
        <p:xfrm>
          <a:off x="539016" y="1087164"/>
          <a:ext cx="10805160" cy="4683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3714548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D3AAE888-9A75-EDEA-485B-6FB02DDBAB3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15" y="122124"/>
            <a:ext cx="1973306" cy="1935276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116B8A7E-1FF8-4D1E-6D9B-8ACA31C12AAB}"/>
              </a:ext>
            </a:extLst>
          </p:cNvPr>
          <p:cNvSpPr txBox="1">
            <a:spLocks/>
          </p:cNvSpPr>
          <p:nvPr/>
        </p:nvSpPr>
        <p:spPr>
          <a:xfrm>
            <a:off x="2144485" y="122124"/>
            <a:ext cx="9906000" cy="1929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3600" dirty="0"/>
              <a:t>Etude de la parité dans les 22 EPCIs du département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315E591-B6D5-8DC5-38C0-B1B37525F9E8}"/>
              </a:ext>
            </a:extLst>
          </p:cNvPr>
          <p:cNvSpPr txBox="1"/>
          <p:nvPr/>
        </p:nvSpPr>
        <p:spPr>
          <a:xfrm>
            <a:off x="265083" y="2576002"/>
            <a:ext cx="113749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accent5"/>
                </a:solidFill>
              </a:rPr>
              <a:t>Extrait d’interview de Valérie Pécresse dans </a:t>
            </a:r>
            <a:r>
              <a:rPr lang="fr-FR" sz="2400" i="1" dirty="0">
                <a:solidFill>
                  <a:schemeClr val="accent5"/>
                </a:solidFill>
              </a:rPr>
              <a:t>Sexisme sur la voix publique :</a:t>
            </a:r>
          </a:p>
          <a:p>
            <a:pPr algn="ctr"/>
            <a:r>
              <a:rPr lang="fr-FR" sz="2400" i="1" dirty="0">
                <a:solidFill>
                  <a:schemeClr val="accent5"/>
                </a:solidFill>
              </a:rPr>
              <a:t> Femmes, éloquence et politique, </a:t>
            </a:r>
            <a:r>
              <a:rPr lang="fr-FR" sz="2400" dirty="0">
                <a:solidFill>
                  <a:schemeClr val="accent5"/>
                </a:solidFill>
              </a:rPr>
              <a:t>Marlène Colomb-</a:t>
            </a:r>
            <a:r>
              <a:rPr lang="fr-FR" sz="2400" dirty="0" err="1">
                <a:solidFill>
                  <a:schemeClr val="accent5"/>
                </a:solidFill>
              </a:rPr>
              <a:t>Gully</a:t>
            </a:r>
            <a:r>
              <a:rPr lang="fr-FR" sz="2400" dirty="0">
                <a:solidFill>
                  <a:schemeClr val="accent5"/>
                </a:solidFill>
              </a:rPr>
              <a:t>, 2022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483D376-D585-5779-DA7E-AB2C0EBCE931}"/>
              </a:ext>
            </a:extLst>
          </p:cNvPr>
          <p:cNvSpPr txBox="1"/>
          <p:nvPr/>
        </p:nvSpPr>
        <p:spPr>
          <a:xfrm>
            <a:off x="340432" y="3925601"/>
            <a:ext cx="11224284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2800" dirty="0">
                <a:latin typeface="+mj-lt"/>
                <a:ea typeface="+mj-ea"/>
                <a:cs typeface="+mj-cs"/>
              </a:rPr>
              <a:t>« Il faut baisser le ton, voire chuchoter quand les types hurlent […] Si un homme crie, c’est qu’il a du caractère, que c’est un chef. Une femme qui s’emporte, c’est une hystérique. »</a:t>
            </a:r>
          </a:p>
        </p:txBody>
      </p:sp>
    </p:spTree>
    <p:extLst>
      <p:ext uri="{BB962C8B-B14F-4D97-AF65-F5344CB8AC3E}">
        <p14:creationId xmlns:p14="http://schemas.microsoft.com/office/powerpoint/2010/main" val="14486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CC8B71C8-CA4C-08BB-B716-D7F5E79763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24305950"/>
              </p:ext>
            </p:extLst>
          </p:nvPr>
        </p:nvGraphicFramePr>
        <p:xfrm>
          <a:off x="1562986" y="255182"/>
          <a:ext cx="8732417" cy="587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04058946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1654</TotalTime>
  <Words>352</Words>
  <Application>Microsoft Office PowerPoint</Application>
  <PresentationFormat>Grand écran</PresentationFormat>
  <Paragraphs>62</Paragraphs>
  <Slides>15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Thème Office</vt:lpstr>
      <vt:lpstr>Présentation PowerPoint</vt:lpstr>
      <vt:lpstr>Cérémonie de Marianne de la Parité dans l’Oise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Remise des prix départementaux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Cérémonie de Marianne de la Parité dans la Somme</dc:title>
  <dc:creator>Charlène MARQUOT</dc:creator>
  <cp:lastModifiedBy>Armelle</cp:lastModifiedBy>
  <cp:revision>8</cp:revision>
  <dcterms:created xsi:type="dcterms:W3CDTF">2022-11-02T14:20:26Z</dcterms:created>
  <dcterms:modified xsi:type="dcterms:W3CDTF">2023-01-06T14:37:56Z</dcterms:modified>
</cp:coreProperties>
</file>