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8" r:id="rId5"/>
    <p:sldId id="259" r:id="rId6"/>
    <p:sldId id="273" r:id="rId7"/>
    <p:sldId id="260" r:id="rId8"/>
    <p:sldId id="272" r:id="rId9"/>
    <p:sldId id="262" r:id="rId10"/>
    <p:sldId id="275" r:id="rId11"/>
    <p:sldId id="271" r:id="rId12"/>
    <p:sldId id="263" r:id="rId13"/>
    <p:sldId id="276" r:id="rId14"/>
    <p:sldId id="264" r:id="rId15"/>
    <p:sldId id="277" r:id="rId16"/>
    <p:sldId id="265" r:id="rId17"/>
    <p:sldId id="266" r:id="rId18"/>
    <p:sldId id="267" r:id="rId19"/>
  </p:sldIdLst>
  <p:sldSz cx="12192000" cy="6858000"/>
  <p:notesSz cx="6889750" cy="100155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38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253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51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51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3042E8EC-F32B-45AB-9D77-4A04BD656E27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19978"/>
            <a:ext cx="5511800" cy="394361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5558" cy="50251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3023"/>
            <a:ext cx="2985558" cy="50251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BAEBEF07-64F5-4F42-902B-622C132A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11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975" y="4819978"/>
            <a:ext cx="5537654" cy="4324022"/>
          </a:xfrm>
        </p:spPr>
        <p:txBody>
          <a:bodyPr/>
          <a:lstStyle/>
          <a:p>
            <a:r>
              <a:rPr lang="fr-FR" sz="1600" dirty="0"/>
              <a:t> </a:t>
            </a:r>
          </a:p>
          <a:p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360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563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975" y="4819978"/>
            <a:ext cx="5759450" cy="4541736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012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975" y="4819977"/>
            <a:ext cx="5511800" cy="4082226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373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09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966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964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16</a:t>
            </a:fld>
            <a:endParaRPr lang="fr-FR"/>
          </a:p>
        </p:txBody>
      </p:sp>
      <p:sp>
        <p:nvSpPr>
          <p:cNvPr id="6" name="Espace réservé des notes 5">
            <a:extLst>
              <a:ext uri="{FF2B5EF4-FFF2-40B4-BE49-F238E27FC236}">
                <a16:creationId xmlns:a16="http://schemas.microsoft.com/office/drawing/2014/main" id="{761CC671-E447-1541-F041-412237350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3411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975" y="4819978"/>
            <a:ext cx="5508625" cy="4324022"/>
          </a:xfrm>
        </p:spPr>
        <p:txBody>
          <a:bodyPr/>
          <a:lstStyle/>
          <a:p>
            <a:r>
              <a:rPr lang="fr-FR" sz="1400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924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41325" y="4775201"/>
            <a:ext cx="6007100" cy="4737822"/>
          </a:xfrm>
        </p:spPr>
        <p:txBody>
          <a:bodyPr/>
          <a:lstStyle/>
          <a:p>
            <a:r>
              <a:rPr lang="fr-FR"/>
              <a:t> </a:t>
            </a:r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53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sz="1600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70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975" y="4819977"/>
            <a:ext cx="5759450" cy="4149851"/>
          </a:xfrm>
        </p:spPr>
        <p:txBody>
          <a:bodyPr/>
          <a:lstStyle/>
          <a:p>
            <a:r>
              <a:rPr lang="fr-FR" sz="160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88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72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974" y="4819977"/>
            <a:ext cx="5675249" cy="4817799"/>
          </a:xfrm>
        </p:spPr>
        <p:txBody>
          <a:bodyPr/>
          <a:lstStyle/>
          <a:p>
            <a:r>
              <a:rPr lang="fr-FR" sz="1400" dirty="0"/>
              <a:t> </a:t>
            </a:r>
          </a:p>
          <a:p>
            <a:r>
              <a:rPr lang="fr-FR" sz="140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16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38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583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975" y="4965461"/>
            <a:ext cx="5511800" cy="3943618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709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975" y="4833257"/>
            <a:ext cx="5759450" cy="4789713"/>
          </a:xfrm>
        </p:spPr>
        <p:txBody>
          <a:bodyPr/>
          <a:lstStyle/>
          <a:p>
            <a:r>
              <a:rPr lang="fr-FR" sz="160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EF07-64F5-4F42-902B-622C132A7C2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43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2D2C3-E8B2-BF14-343F-9A6236FA5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003497-46AA-3CD6-45CD-DC89A3A57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F756FD-D604-2274-7CF4-CBE11556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DF1-6894-4E95-8B4D-1D26927C2BC3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631B43-DD74-BFAC-615A-FA2FC7B3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B3F968-D7D3-470A-AB63-03533F5C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D01D-5A59-4C19-8834-CFA1306D7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72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9FAD0-FDFE-7E4B-7007-8DEC4A59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00CC50-49C1-96E1-B8CF-FFAB614CE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A825B8-CFF2-60FE-9BA5-56EAB721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DF1-6894-4E95-8B4D-1D26927C2BC3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2C5A21-69A5-EE00-E117-2F1C1348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183F2-2A02-ACA5-7984-846F79D3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D01D-5A59-4C19-8834-CFA1306D7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46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15ECCFF-DE44-7375-609B-6CA314B6D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3C9B09-7488-29B6-44DE-F5E29AF81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7A9649-FCE6-E214-E332-76C8EF2F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DF1-6894-4E95-8B4D-1D26927C2BC3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EED745-7DA3-049C-8458-B0987115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A346A-0256-3CE0-E002-54DECF6C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D01D-5A59-4C19-8834-CFA1306D7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3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D76DA-980C-59F6-058B-ADDF1D9D2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8737CA-64A7-E3ED-B09D-31F78D3EC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375941-8D8C-A962-4926-9E50757B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DF1-6894-4E95-8B4D-1D26927C2BC3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4788B6-168A-D3C6-2A7C-5C205B11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A19D28-17D6-401A-1004-E6A511CD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D01D-5A59-4C19-8834-CFA1306D7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47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7CA79-E72E-A8CE-9C8A-31F02076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DDFF69-7DE1-13ED-AF40-F0FF10FE4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89A763-4076-CA6F-48E6-F83A73BE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DF1-6894-4E95-8B4D-1D26927C2BC3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87C41C-3EB9-3F41-3D87-B3E4B8E1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172A8D-8076-02B5-9EA8-DB0C7DC1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D01D-5A59-4C19-8834-CFA1306D7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68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D306EB-81A2-4F83-134A-BB9F1301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4ABCE6-ED38-86B7-6904-C1D40E24F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0A67B7-9C45-5F61-8AD5-905E6A81E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469E38-8B80-E808-7DFD-70F94B2D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DF1-6894-4E95-8B4D-1D26927C2BC3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F29F05-4269-6A0B-CC5F-1A2F4CFE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F1F64B-8781-282E-A382-15F4598F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D01D-5A59-4C19-8834-CFA1306D7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16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CBF73-3777-D887-34AA-8AB62B92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2AFE80-06F5-D418-005F-D7DBF680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719F79-0DE6-5F32-B829-C3C4E4B38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A91821-FE06-497C-6D99-F5A54ECAB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E9AE3D-2A58-CF12-DBFA-A7E84DE1A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B98B306-B215-4D24-2AA6-71AF955B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DF1-6894-4E95-8B4D-1D26927C2BC3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A5C7349-9F3D-0121-893E-C01D79656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68B5143-7748-BEB5-91AD-7D1F5953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D01D-5A59-4C19-8834-CFA1306D7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2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7EBB2-D1D0-5626-86C6-660E3B662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3EF8F9-84A3-DE15-970B-92164A20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DF1-6894-4E95-8B4D-1D26927C2BC3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ADB6BA-E4E2-F7E3-C2DB-269C5904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1A8FAA-5606-13AA-7420-38C2AC2F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D01D-5A59-4C19-8834-CFA1306D7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73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D4C2FA-9DDE-DFEC-B9F9-C1754078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DF1-6894-4E95-8B4D-1D26927C2BC3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7B0123-B356-740E-C9C2-0E2E1D5C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629062-AF65-D0D7-FB55-114DFF2F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D01D-5A59-4C19-8834-CFA1306D7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83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F6BFB5-E985-98A6-6FAA-152D12F5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40071-EA17-0E97-1074-54BD6AF5A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3F794C-08BE-2301-8939-D49313AF6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29D78E-D0E6-17B8-8AA6-A507678B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DF1-6894-4E95-8B4D-1D26927C2BC3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1163D4-13BE-D28E-068A-4062AE94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85A6CC-5691-2CD6-DF7D-A26CC66A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D01D-5A59-4C19-8834-CFA1306D7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80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0815EA-19F6-7F92-A95E-11293E9D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57FF65-CD2A-F8A7-2EAF-F5199D53D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47265D-8EB2-B51C-9C72-731732685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8C896B-904F-EF9E-13BB-A7973844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DF1-6894-4E95-8B4D-1D26927C2BC3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302DE2-D7C1-8D5C-433B-E1AF1E01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C30F10-0A16-53DD-FCAB-3EC6BB25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D01D-5A59-4C19-8834-CFA1306D7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41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86D7E7E-CDA1-7292-B762-8146F066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FEFE90-FCEE-C06A-4FB1-0E8F9BC6E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859FC4-22F7-5BFC-4409-1C5145A90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A4DF1-6894-4E95-8B4D-1D26927C2BC3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7F2BC9-A59F-5679-6F76-416FC2466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E4632B-BB56-E8F8-C9B9-586758040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CD01D-5A59-4C19-8834-CFA1306D7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19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A4B52-1A66-D3EE-EFC3-A3166AAE9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760" y="3427229"/>
            <a:ext cx="9144000" cy="2387600"/>
          </a:xfrm>
        </p:spPr>
        <p:txBody>
          <a:bodyPr>
            <a:normAutofit/>
          </a:bodyPr>
          <a:lstStyle/>
          <a:p>
            <a:r>
              <a:rPr lang="fr-FR" sz="4800" b="1" dirty="0">
                <a:latin typeface="Calibri" panose="020F0502020204030204" pitchFamily="34" charset="0"/>
                <a:cs typeface="Calibri" panose="020F0502020204030204" pitchFamily="34" charset="0"/>
              </a:rPr>
              <a:t>Les actions d’Elles aussi </a:t>
            </a:r>
            <a:br>
              <a:rPr lang="fr-FR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800" b="1" dirty="0">
                <a:latin typeface="Calibri" panose="020F0502020204030204" pitchFamily="34" charset="0"/>
                <a:cs typeface="Calibri" panose="020F0502020204030204" pitchFamily="34" charset="0"/>
              </a:rPr>
              <a:t>et les évolutions de la parité </a:t>
            </a:r>
            <a:br>
              <a:rPr lang="fr-FR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800" b="1" dirty="0">
                <a:latin typeface="Calibri" panose="020F0502020204030204" pitchFamily="34" charset="0"/>
                <a:cs typeface="Calibri" panose="020F0502020204030204" pitchFamily="34" charset="0"/>
              </a:rPr>
              <a:t>durant cette </a:t>
            </a:r>
            <a:r>
              <a:rPr lang="fr-FR" sz="4800" b="1">
                <a:latin typeface="Calibri" panose="020F0502020204030204" pitchFamily="34" charset="0"/>
                <a:cs typeface="Calibri" panose="020F0502020204030204" pitchFamily="34" charset="0"/>
              </a:rPr>
              <a:t>dernière décennie </a:t>
            </a:r>
            <a:endParaRPr lang="fr-FR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808EE1-E6B7-C432-6EFF-12280CF7BC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21" y="897708"/>
            <a:ext cx="3216660" cy="229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4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A6A51E9-A732-8EE7-7A9F-2FD4C60FA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70" y="1495667"/>
            <a:ext cx="5602687" cy="332959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E0B706E-04AF-9B4F-2B0E-5C477115A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0" y="921755"/>
            <a:ext cx="3393440" cy="5014488"/>
          </a:xfrm>
          <a:prstGeom prst="rect">
            <a:avLst/>
          </a:prstGeom>
          <a:ln>
            <a:solidFill>
              <a:srgbClr val="FF4438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39D1FC1-A118-6A87-0E11-256606FE1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585440"/>
            <a:ext cx="4023307" cy="5687117"/>
          </a:xfrm>
          <a:prstGeom prst="rect">
            <a:avLst/>
          </a:prstGeom>
          <a:ln>
            <a:solidFill>
              <a:srgbClr val="FF4438"/>
            </a:solidFill>
          </a:ln>
        </p:spPr>
      </p:pic>
    </p:spTree>
    <p:extLst>
      <p:ext uri="{BB962C8B-B14F-4D97-AF65-F5344CB8AC3E}">
        <p14:creationId xmlns:p14="http://schemas.microsoft.com/office/powerpoint/2010/main" val="3900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63247-E545-6EBE-3CEF-91B4A915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4438"/>
                </a:solidFill>
              </a:rPr>
              <a:t>Nos actions et les lois </a:t>
            </a:r>
            <a:br>
              <a:rPr lang="fr-FR" sz="4000" b="1" dirty="0">
                <a:solidFill>
                  <a:srgbClr val="FF4438"/>
                </a:solidFill>
              </a:rPr>
            </a:br>
            <a:r>
              <a:rPr lang="fr-FR" sz="4000" b="1" dirty="0">
                <a:solidFill>
                  <a:srgbClr val="FF4438"/>
                </a:solidFill>
              </a:rPr>
              <a:t>au regard de nos exigences</a:t>
            </a:r>
            <a:endParaRPr lang="fr-FR" sz="4000" dirty="0">
              <a:solidFill>
                <a:srgbClr val="FF4438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598A59-AFCA-CFEA-BDD3-532AB9AFA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177"/>
            <a:ext cx="10795000" cy="49234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600" b="1" dirty="0"/>
              <a:t>Notre exigence: La parité dans toutes les instances élues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4438"/>
                </a:solidFill>
              </a:rPr>
              <a:t>Notre engagement pour la parité dans les EPCI  (suite)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sz="2600" dirty="0"/>
              <a:t>La poursuite de nos actions et alertes:</a:t>
            </a:r>
          </a:p>
          <a:p>
            <a:pPr lvl="1"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Enquête exhaustive en 2017 après les recompositions des EPCI </a:t>
            </a:r>
          </a:p>
          <a:p>
            <a:pPr lvl="1"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De nombreuses auditions et rencontres à l’Assemblée nationale, au Sénat, à l’AMF, au HCE, des lettres aux institutionnels,  des articles, des participations à des tables-rondes…</a:t>
            </a:r>
          </a:p>
          <a:p>
            <a:pPr lvl="1"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Nos recommandations et priorités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sz="2600" dirty="0"/>
              <a:t>Un espoir: </a:t>
            </a:r>
            <a:r>
              <a:rPr lang="fr-FR" sz="2600" i="1" dirty="0"/>
              <a:t>la loi de décembre 2019 prévoyant une réforme du mode de scrutin avant fin 2021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sz="2600" i="1" dirty="0"/>
              <a:t>Plusieurs propositions au Sénat et à l’Assemblée nationale: non abouties</a:t>
            </a:r>
          </a:p>
          <a:p>
            <a:pPr marL="0" indent="0">
              <a:buClr>
                <a:srgbClr val="FF6600"/>
              </a:buClr>
              <a:buNone/>
            </a:pPr>
            <a:endParaRPr lang="fr-FR" sz="1100" i="1" dirty="0"/>
          </a:p>
          <a:p>
            <a:pPr marL="0" indent="0" algn="ctr">
              <a:buNone/>
            </a:pPr>
            <a:r>
              <a:rPr lang="fr-FR" sz="2600" b="1" dirty="0">
                <a:solidFill>
                  <a:srgbClr val="FF0000"/>
                </a:solidFill>
              </a:rPr>
              <a:t>Tant que nos objectifs de parité ne seront pas atteints, on continue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A03B49-F847-EF0A-783C-AFD879B8A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776" y="440614"/>
            <a:ext cx="1463167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9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65C8A-999A-8DA1-80E5-084466FC3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4438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Nos actions et les lois </a:t>
            </a:r>
            <a:b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4438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4438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au regard de nos exigences</a:t>
            </a:r>
            <a:endParaRPr lang="fr-FR" dirty="0">
              <a:solidFill>
                <a:srgbClr val="FF4438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13D581-9D8A-CB36-FC39-36D7B40A7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1832216"/>
            <a:ext cx="10515600" cy="48393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600" b="1" dirty="0"/>
              <a:t>Notre exigence:  un statut de l’</a:t>
            </a:r>
            <a:r>
              <a:rPr lang="fr-FR" sz="2600" b="1" dirty="0" err="1"/>
              <a:t>élu·e</a:t>
            </a:r>
            <a:r>
              <a:rPr lang="fr-FR" sz="2600" b="1" dirty="0"/>
              <a:t> pour favoriser l’engagement citoyen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Les premiers bilans des acquis de l’</a:t>
            </a:r>
            <a:r>
              <a:rPr lang="fr-FR" dirty="0" err="1"/>
              <a:t>élu·e</a:t>
            </a:r>
            <a:r>
              <a:rPr lang="fr-FR" dirty="0"/>
              <a:t> (BAE) en 2013 après diffusion de notre livret « vos acquis d’</a:t>
            </a:r>
            <a:r>
              <a:rPr lang="fr-FR" dirty="0" err="1"/>
              <a:t>élu·e</a:t>
            </a:r>
            <a:r>
              <a:rPr lang="fr-FR" dirty="0"/>
              <a:t> </a:t>
            </a:r>
            <a:r>
              <a:rPr lang="fr-FR" dirty="0" err="1"/>
              <a:t>local·e</a:t>
            </a:r>
            <a:r>
              <a:rPr lang="fr-FR" dirty="0"/>
              <a:t> »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Un colloque en octobre 2014 « Quelle démocratie voulons-nous? Le statut de l’</a:t>
            </a:r>
            <a:r>
              <a:rPr lang="fr-FR" dirty="0" err="1"/>
              <a:t>élu·e</a:t>
            </a:r>
            <a:r>
              <a:rPr lang="fr-FR" dirty="0"/>
              <a:t> </a:t>
            </a:r>
            <a:r>
              <a:rPr lang="fr-FR" dirty="0" err="1"/>
              <a:t>local·e</a:t>
            </a:r>
            <a:r>
              <a:rPr lang="fr-FR" dirty="0"/>
              <a:t> en questions »</a:t>
            </a:r>
            <a:endParaRPr lang="fr-FR" sz="1100" dirty="0"/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i="1" dirty="0"/>
              <a:t>La loi du 31 mars 2015: visant à faciliter le mandat des élus locaux: </a:t>
            </a:r>
            <a:r>
              <a:rPr lang="fr-FR" dirty="0"/>
              <a:t>revalorisation des indemnités, création du Droit individuel à la formation …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i="1" dirty="0"/>
              <a:t>La loi du 27 décembre 2019 relative à l’engagement dans la vie locale:</a:t>
            </a:r>
            <a:r>
              <a:rPr lang="fr-FR" dirty="0"/>
              <a:t> revalorisation, conciliation vie prof et vie de mandat, frais de garde….</a:t>
            </a:r>
          </a:p>
          <a:p>
            <a:pPr marL="0" indent="0" algn="ctr">
              <a:buClr>
                <a:srgbClr val="FF4438"/>
              </a:buClr>
              <a:buNone/>
            </a:pPr>
            <a:r>
              <a:rPr lang="fr-FR" sz="2400" b="1" dirty="0">
                <a:solidFill>
                  <a:srgbClr val="FF0000"/>
                </a:solidFill>
              </a:rPr>
              <a:t>Des progrès, mais insuffisants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65AF48-0BAE-1DF6-4F99-919706EDF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" y="506653"/>
            <a:ext cx="1463167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1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74327CF-E822-E01F-4D61-5CD67165A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43" y="337124"/>
            <a:ext cx="2230494" cy="32117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C405D9C-1898-7F5C-FB9B-16A40F78C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341" y="3996232"/>
            <a:ext cx="3355539" cy="2524644"/>
          </a:xfrm>
          <a:prstGeom prst="rect">
            <a:avLst/>
          </a:prstGeom>
          <a:ln>
            <a:solidFill>
              <a:srgbClr val="FF4438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FE9354-EE9C-DFA9-47E2-3EE0D4751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795" y="3764279"/>
            <a:ext cx="3940125" cy="32013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94C5B2-F117-BD1F-8600-C780C174D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0"/>
            <a:ext cx="5151317" cy="38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5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85180-A5EB-BCF6-D477-041BAA52F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4438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Nos actions et les lois </a:t>
            </a:r>
            <a:b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4438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4438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au regard de nos exigences</a:t>
            </a:r>
            <a:endParaRPr lang="fr-FR" dirty="0">
              <a:solidFill>
                <a:srgbClr val="FF4438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29F2E2-78C7-E721-6286-6DD0B43F4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Notre exigence: un homme et une femme par circonscription </a:t>
            </a:r>
            <a:br>
              <a:rPr lang="fr-FR" b="1" dirty="0"/>
            </a:br>
            <a:r>
              <a:rPr lang="fr-FR" b="1" dirty="0"/>
              <a:t>pour les scrutins majoritaires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i="1" dirty="0"/>
              <a:t>La loi du 17 avril 2013 instituant le binômes paritaires dans les conseils départementaux et leurs exécutifs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Notre grande satisfaction pour ces binômes et nos alertes sur les dérives sexistes lors des élections de 2015.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Nos enquêtes qualitatives sur le fonctionnement des binômes auprès des conseillères et conseillers </a:t>
            </a:r>
            <a:r>
              <a:rPr lang="fr-FR" dirty="0" err="1"/>
              <a:t>élu·e·s</a:t>
            </a:r>
            <a:r>
              <a:rPr lang="fr-FR" dirty="0"/>
              <a:t> avant et après la loi; quelle fut l’influence de l’entrée en nombre des femmes sur la gouvernance 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45DE22-C0AB-17F8-A365-E95C0D61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60" y="365125"/>
            <a:ext cx="1463167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25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3002DD-7BBC-27F1-BE36-C2FDEBD00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965200"/>
            <a:ext cx="5843508" cy="4109720"/>
          </a:xfrm>
          <a:prstGeom prst="rect">
            <a:avLst/>
          </a:prstGeom>
          <a:ln>
            <a:solidFill>
              <a:srgbClr val="FF4438"/>
            </a:solidFill>
          </a:ln>
        </p:spPr>
      </p:pic>
      <p:pic>
        <p:nvPicPr>
          <p:cNvPr id="5" name="Image 4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99A23000-2CA2-4C8F-313E-FB4E16A25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2" y="351451"/>
            <a:ext cx="4475478" cy="6155098"/>
          </a:xfrm>
          <a:prstGeom prst="rect">
            <a:avLst/>
          </a:prstGeom>
          <a:ln>
            <a:solidFill>
              <a:srgbClr val="FF4438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5BC36C8-B985-F379-E7EE-9EC1EA70ABDB}"/>
              </a:ext>
            </a:extLst>
          </p:cNvPr>
          <p:cNvSpPr txBox="1"/>
          <p:nvPr/>
        </p:nvSpPr>
        <p:spPr>
          <a:xfrm flipH="1">
            <a:off x="1620519" y="5708134"/>
            <a:ext cx="4130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Cherchez l’erreur!</a:t>
            </a:r>
          </a:p>
        </p:txBody>
      </p:sp>
    </p:spTree>
    <p:extLst>
      <p:ext uri="{BB962C8B-B14F-4D97-AF65-F5344CB8AC3E}">
        <p14:creationId xmlns:p14="http://schemas.microsoft.com/office/powerpoint/2010/main" val="3753062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934BC-BDA6-C7A0-4A3A-817AE273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73761"/>
            <a:ext cx="10515600" cy="1325563"/>
          </a:xfrm>
        </p:spPr>
        <p:txBody>
          <a:bodyPr/>
          <a:lstStyle/>
          <a:p>
            <a:pPr algn="ctr"/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4438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Nos actions et les lois </a:t>
            </a:r>
            <a:b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4438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4438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au regard de nos exigences</a:t>
            </a:r>
            <a:endParaRPr lang="fr-FR" dirty="0">
              <a:solidFill>
                <a:srgbClr val="FF4438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13ADAE-9006-E80D-9FB0-34865C31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91800" cy="48021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600" b="1" dirty="0"/>
              <a:t>Notre exigence: la stricte limitation du cumul des mandats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sz="2600" i="1" dirty="0"/>
              <a:t>La Loi du 14 février 2014: </a:t>
            </a:r>
          </a:p>
          <a:p>
            <a:pPr lvl="1"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i="1" dirty="0"/>
              <a:t>le non-cumul du mandat de parlementaire avec un mandat exécutif local; </a:t>
            </a:r>
            <a:br>
              <a:rPr lang="fr-FR" i="1" dirty="0"/>
            </a:br>
            <a:r>
              <a:rPr lang="fr-FR" dirty="0"/>
              <a:t>a failli être remise en cause par le Sénat en 2021, rejeté par l’Assemblée nationale</a:t>
            </a:r>
            <a:endParaRPr lang="fr-FR" i="1" dirty="0"/>
          </a:p>
          <a:p>
            <a:pPr lvl="1"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i="1" dirty="0"/>
              <a:t>un seul mandat en tête d’un exécutif local (sauf pour EPCI)</a:t>
            </a:r>
            <a:r>
              <a:rPr lang="fr-FR" dirty="0"/>
              <a:t>     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sz="2600" dirty="0"/>
              <a:t>Toujours aucune limitation sur le cumul des mandats dans le temps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endParaRPr lang="fr-FR" sz="1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FF4438"/>
              </a:buClr>
              <a:buNone/>
            </a:pPr>
            <a:r>
              <a:rPr lang="fr-FR" sz="2600" b="1" dirty="0"/>
              <a:t>Notre exigence: un mode de scrutin garantissant la parité au Parlement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FF4438"/>
              </a:buClr>
              <a:buNone/>
            </a:pPr>
            <a:r>
              <a:rPr lang="fr-FR" sz="2600" b="1" dirty="0"/>
              <a:t>et être partie prenante  dans la réflexion sur la modernisation des institutions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FF4438"/>
              </a:buClr>
              <a:buNone/>
            </a:pPr>
            <a:r>
              <a:rPr lang="fr-FR" sz="1500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4438"/>
              </a:buClr>
              <a:buNone/>
            </a:pPr>
            <a:r>
              <a:rPr lang="fr-FR" sz="2600" dirty="0"/>
              <a:t>Les pénalités financières ont montré leurs limites aux législatives de 2022.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4438"/>
              </a:buClr>
              <a:buNone/>
            </a:pPr>
            <a:r>
              <a:rPr lang="fr-FR" sz="2600" dirty="0"/>
              <a:t>Peu de progrès aux dernières sénatoriales car circonscriptions trop petites et des contournements de la loi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4438"/>
              </a:buClr>
              <a:buFont typeface="Wingdings" panose="05000000000000000000" pitchFamily="2" charset="2"/>
              <a:buChar char="§"/>
            </a:pPr>
            <a:endParaRPr lang="fr-FR" sz="26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sz="2600" dirty="0"/>
              <a:t>Élections européennes, présidentielles et législatives: interpellations et analyses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4438"/>
              </a:buClr>
              <a:buFont typeface="Wingdings" panose="05000000000000000000" pitchFamily="2" charset="2"/>
              <a:buChar char="§"/>
            </a:pPr>
            <a:endParaRPr lang="fr-FR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None/>
            </a:pPr>
            <a:endParaRPr lang="fr-FR" sz="2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1E6474-59B4-C93C-032F-37E2A20AF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" y="500347"/>
            <a:ext cx="1343787" cy="9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1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6EAF1-DA72-BD8E-1990-E77F87C0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4438"/>
                </a:solidFill>
              </a:rPr>
              <a:t>             Le rayonnement du réseau Elles aussi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24F406-E31A-23E4-81AA-B1ADAC3F1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760" y="2000009"/>
            <a:ext cx="10001069" cy="4351338"/>
          </a:xfrm>
        </p:spPr>
        <p:txBody>
          <a:bodyPr>
            <a:normAutofit/>
          </a:bodyPr>
          <a:lstStyle/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Notre communication évolue</a:t>
            </a:r>
          </a:p>
          <a:p>
            <a:pPr marL="457200" lvl="1" indent="0">
              <a:buClr>
                <a:srgbClr val="FF4438"/>
              </a:buClr>
              <a:buNone/>
            </a:pPr>
            <a:r>
              <a:rPr lang="fr-FR" dirty="0"/>
              <a:t>Nouvelle identité visuelle, newsletter, site…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Nos divers partenariats.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Reconnaissance de notre expertise par les instances gouvernementales, parlementaires et les associations d’</a:t>
            </a:r>
            <a:r>
              <a:rPr lang="fr-FR" dirty="0" err="1"/>
              <a:t>élu.e.s</a:t>
            </a:r>
            <a:r>
              <a:rPr lang="fr-FR" dirty="0"/>
              <a:t>.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Reconnaissance de notre expertise au niveau régional, national et international par les </a:t>
            </a:r>
            <a:r>
              <a:rPr lang="fr-FR" dirty="0" err="1"/>
              <a:t>élu·e·s</a:t>
            </a:r>
            <a:r>
              <a:rPr lang="fr-FR" dirty="0"/>
              <a:t>, les médias, les universités…</a:t>
            </a:r>
          </a:p>
          <a:p>
            <a:pPr marL="0" indent="0">
              <a:buClr>
                <a:srgbClr val="FF4438"/>
              </a:buClr>
              <a:buNone/>
            </a:pPr>
            <a:r>
              <a:rPr lang="fr-FR" sz="1200" dirty="0"/>
              <a:t> </a:t>
            </a:r>
          </a:p>
          <a:p>
            <a:pPr marL="0" indent="0" algn="ctr">
              <a:buClr>
                <a:srgbClr val="FF4438"/>
              </a:buClr>
              <a:buNone/>
            </a:pPr>
            <a:r>
              <a:rPr lang="fr-FR" dirty="0">
                <a:solidFill>
                  <a:srgbClr val="FF4438"/>
                </a:solidFill>
              </a:rPr>
              <a:t>www.ellesaussi.org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C93242-10D4-1C4C-3E51-590F02AFB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760" y="506653"/>
            <a:ext cx="1463167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16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8CE47-BED3-0795-74CC-C0B0CD59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480" y="365759"/>
            <a:ext cx="10241280" cy="1304609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    </a:t>
            </a:r>
            <a:r>
              <a:rPr lang="fr-FR" sz="4000" b="1" dirty="0">
                <a:solidFill>
                  <a:srgbClr val="FF4438"/>
                </a:solidFill>
              </a:rPr>
              <a:t>Notre feuille de route:  </a:t>
            </a:r>
            <a:br>
              <a:rPr lang="fr-FR" sz="4000" b="1" dirty="0">
                <a:solidFill>
                  <a:srgbClr val="FF4438"/>
                </a:solidFill>
              </a:rPr>
            </a:br>
            <a:r>
              <a:rPr lang="fr-FR" sz="4000" b="1" dirty="0">
                <a:solidFill>
                  <a:srgbClr val="FF4438"/>
                </a:solidFill>
              </a:rPr>
              <a:t>La parité, un espoir pour la démocratie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9E79BE-02CC-D692-5599-95F19F8D9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840" y="1670368"/>
            <a:ext cx="9880600" cy="43176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/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Pour une réforme des modes de scrutin pour les élections législatives et sénatoriales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Pour les EPCI et leur gouvernance</a:t>
            </a:r>
            <a:br>
              <a:rPr lang="fr-FR"/>
            </a:br>
            <a:r>
              <a:rPr lang="fr-FR"/>
              <a:t>    « </a:t>
            </a:r>
            <a:r>
              <a:rPr lang="fr-FR" dirty="0"/>
              <a:t>La Marianne de la parité 2022 dans les EPCI »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Pour l’incitation à la fusion des petites communes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Pour la limitation du nombres de mandats successifs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Pour plus de femmes en tête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Pour des délégations régaliennes et non stéréotypées pour les femmes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Pour en finir avec le sexisme en politique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7EB869-16DD-A2FE-ED19-FFF8F2919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993" y="481572"/>
            <a:ext cx="1463167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8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ADDCC-13E0-9480-4C45-06D7448B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     </a:t>
            </a:r>
            <a:r>
              <a:rPr lang="fr-FR" sz="4000" b="1" dirty="0">
                <a:solidFill>
                  <a:srgbClr val="FF4438"/>
                </a:solidFill>
              </a:rPr>
              <a:t>Évolution de la parité en dix ans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593F5C-63A5-1613-1335-7CD5A63F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80" y="577997"/>
            <a:ext cx="1242794" cy="889057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C6A5662-EBE4-2F72-97FA-AF7BA9D8E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920"/>
            <a:ext cx="10515600" cy="5377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162BFB-FA78-9B55-96C5-5D6E2B85247E}"/>
              </a:ext>
            </a:extLst>
          </p:cNvPr>
          <p:cNvSpPr txBox="1"/>
          <p:nvPr/>
        </p:nvSpPr>
        <p:spPr>
          <a:xfrm>
            <a:off x="4276099" y="6250542"/>
            <a:ext cx="4078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4438"/>
                </a:solidFill>
              </a:rPr>
              <a:t>Des progrès, mais pas la parité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45AD7C-0318-76A3-AE43-17A52B7CB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274" y="1515269"/>
            <a:ext cx="8119907" cy="4676983"/>
          </a:xfrm>
          <a:prstGeom prst="rect">
            <a:avLst/>
          </a:prstGeom>
        </p:spPr>
      </p:pic>
      <p:sp>
        <p:nvSpPr>
          <p:cNvPr id="5" name="Flèche : haut 4">
            <a:extLst>
              <a:ext uri="{FF2B5EF4-FFF2-40B4-BE49-F238E27FC236}">
                <a16:creationId xmlns:a16="http://schemas.microsoft.com/office/drawing/2014/main" id="{EE039594-6A7A-713B-02D2-B1B59CBA2888}"/>
              </a:ext>
            </a:extLst>
          </p:cNvPr>
          <p:cNvSpPr/>
          <p:nvPr/>
        </p:nvSpPr>
        <p:spPr>
          <a:xfrm>
            <a:off x="8001000" y="5421457"/>
            <a:ext cx="217714" cy="315687"/>
          </a:xfrm>
          <a:prstGeom prst="upArrow">
            <a:avLst/>
          </a:prstGeom>
          <a:solidFill>
            <a:srgbClr val="FF44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0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ADDCC-13E0-9480-4C45-06D7448B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     </a:t>
            </a:r>
            <a:r>
              <a:rPr lang="fr-FR" sz="4000" b="1" dirty="0">
                <a:solidFill>
                  <a:srgbClr val="FF4438"/>
                </a:solidFill>
              </a:rPr>
              <a:t>Évolution de la parité en dix ans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593F5C-63A5-1613-1335-7CD5A63F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169" y="515869"/>
            <a:ext cx="1301635" cy="93115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924D628-491A-F83A-7FE4-2FA2DDEAF845}"/>
              </a:ext>
            </a:extLst>
          </p:cNvPr>
          <p:cNvSpPr txBox="1"/>
          <p:nvPr/>
        </p:nvSpPr>
        <p:spPr>
          <a:xfrm>
            <a:off x="4666535" y="6262042"/>
            <a:ext cx="377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4438"/>
                </a:solidFill>
              </a:rPr>
              <a:t>L’entre-soi masculin persiste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84443B-DB4A-EA99-895B-C3BC7F75B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774" y="1447020"/>
            <a:ext cx="7762545" cy="46657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19E2FA-5663-86B3-021F-66FE0214E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478" y="5166345"/>
            <a:ext cx="24995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7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57AC48B1-AAC7-E52F-85DF-36BD6DF4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3" y="834649"/>
            <a:ext cx="3645807" cy="51887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44D7361-4357-EEF9-EDB9-B8BAC07C1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0" y="834650"/>
            <a:ext cx="3660994" cy="5188702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D75F8E41-5258-6031-FC73-C3DBDCC20AB4}"/>
              </a:ext>
            </a:extLst>
          </p:cNvPr>
          <p:cNvSpPr/>
          <p:nvPr/>
        </p:nvSpPr>
        <p:spPr>
          <a:xfrm>
            <a:off x="5476240" y="2875280"/>
            <a:ext cx="1422400" cy="894080"/>
          </a:xfrm>
          <a:prstGeom prst="rightArrow">
            <a:avLst/>
          </a:prstGeom>
          <a:solidFill>
            <a:srgbClr val="FF44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195DD74-E3A5-3A3A-5D99-561E435BF759}"/>
              </a:ext>
            </a:extLst>
          </p:cNvPr>
          <p:cNvSpPr txBox="1"/>
          <p:nvPr/>
        </p:nvSpPr>
        <p:spPr>
          <a:xfrm>
            <a:off x="2956560" y="6167120"/>
            <a:ext cx="108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2007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6237BA-9076-C9DA-7686-13F067736562}"/>
              </a:ext>
            </a:extLst>
          </p:cNvPr>
          <p:cNvSpPr txBox="1"/>
          <p:nvPr/>
        </p:nvSpPr>
        <p:spPr>
          <a:xfrm>
            <a:off x="8530136" y="616712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99630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FF49A0-B153-24D8-0DF6-507A1AA07674}"/>
              </a:ext>
            </a:extLst>
          </p:cNvPr>
          <p:cNvSpPr/>
          <p:nvPr/>
        </p:nvSpPr>
        <p:spPr>
          <a:xfrm>
            <a:off x="1117600" y="3169920"/>
            <a:ext cx="9560560" cy="833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CB0DEA-971D-192E-A772-BF022F91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4438"/>
                </a:solidFill>
              </a:rPr>
              <a:t>Nos actions et les lois </a:t>
            </a:r>
            <a:br>
              <a:rPr lang="fr-FR" sz="4000" b="1" dirty="0">
                <a:solidFill>
                  <a:srgbClr val="FF4438"/>
                </a:solidFill>
              </a:rPr>
            </a:br>
            <a:r>
              <a:rPr lang="fr-FR" sz="4000" b="1" dirty="0">
                <a:solidFill>
                  <a:srgbClr val="FF4438"/>
                </a:solidFill>
              </a:rPr>
              <a:t>au regard de nos exigences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22988-1CC9-4215-4DAC-93D07DA2B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600" b="1" dirty="0"/>
              <a:t>Notre exigence: la parité dans toutes les instances élues, scrutin de liste pour toutes les communes et parité dans les exécutifs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4438"/>
                </a:solidFill>
              </a:rPr>
              <a:t>Élections municipales et communautaires de 2014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sz="2600" i="1" dirty="0"/>
              <a:t>Loi 17 avril 2013: abaissement du seuil du scrutin de liste paritaire aux communes de ≥1000 h  et la parité pour les </a:t>
            </a:r>
            <a:r>
              <a:rPr lang="fr-FR" sz="2600" i="1" dirty="0" err="1"/>
              <a:t>adjoint·e·s</a:t>
            </a:r>
            <a:endParaRPr lang="fr-FR" sz="2600" i="1" dirty="0"/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endParaRPr lang="fr-FR" sz="2600" i="1" dirty="0"/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sz="2600" dirty="0"/>
              <a:t>Nos actions sur les terrain en 2013-2014: « 2014 en avant les femmes! élue locale, une responsabilité une richesse »</a:t>
            </a:r>
          </a:p>
          <a:p>
            <a:pPr lvl="1"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sz="2200" dirty="0"/>
              <a:t>Des outils: Un guide de la candidate ….</a:t>
            </a:r>
          </a:p>
          <a:p>
            <a:pPr lvl="1"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sz="2200" dirty="0"/>
              <a:t>Des rencontres avec des élues dans plusieurs départements pour encourager les femmes à se présenter  </a:t>
            </a:r>
          </a:p>
          <a:p>
            <a:pPr marL="457200" lvl="1" indent="0" algn="ctr">
              <a:buClr>
                <a:srgbClr val="FF6600"/>
              </a:buClr>
              <a:buNone/>
            </a:pPr>
            <a:r>
              <a:rPr lang="fr-FR" b="1" dirty="0">
                <a:solidFill>
                  <a:srgbClr val="FF4438"/>
                </a:solidFill>
              </a:rPr>
              <a:t>On a trouvé des femmes !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F6A120-0D4F-486E-1587-12CCD534E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519" y="464047"/>
            <a:ext cx="1317815" cy="9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1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DC5A7F7-CA06-355E-2956-8A15D149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296" y="614419"/>
            <a:ext cx="2518744" cy="3462274"/>
          </a:xfrm>
          <a:prstGeom prst="rect">
            <a:avLst/>
          </a:prstGeom>
        </p:spPr>
      </p:pic>
      <p:pic>
        <p:nvPicPr>
          <p:cNvPr id="5" name="Image 4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C2975B94-248F-8347-5F1B-D302C736DD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11" y="4131833"/>
            <a:ext cx="4187149" cy="2448642"/>
          </a:xfrm>
          <a:prstGeom prst="rect">
            <a:avLst/>
          </a:prstGeom>
        </p:spPr>
      </p:pic>
      <p:pic>
        <p:nvPicPr>
          <p:cNvPr id="9" name="Image 8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EA4F9E32-5D24-4A72-AF04-B420520242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9059" y="41235"/>
            <a:ext cx="2906020" cy="4052389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EF066875-3193-A6F1-C635-10BECBF5D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2" y="614419"/>
            <a:ext cx="4344387" cy="596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7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D5E8B4-2814-2C32-27C8-BDD199FB7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600" b="1" dirty="0"/>
              <a:t>Notre exigence: scrutin de liste paritaire pour toutes les communes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4438"/>
                </a:solidFill>
              </a:rPr>
              <a:t>Élections municipales et communautaires de 2020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i="1" dirty="0"/>
              <a:t>Loi du 27 décembre 2019: alternance de sexe pour les </a:t>
            </a:r>
            <a:r>
              <a:rPr lang="fr-FR" i="1" dirty="0" err="1"/>
              <a:t>adjoint·e·s</a:t>
            </a:r>
            <a:r>
              <a:rPr lang="fr-FR" i="1" dirty="0"/>
              <a:t> dans communes ≥ 1000h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dirty="0"/>
              <a:t>Notre campagne « Citoyennes aujourd’hui, maires demain »</a:t>
            </a:r>
          </a:p>
          <a:p>
            <a:pPr lvl="1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dirty="0"/>
              <a:t>Recherche-action en Bretagne, pour plus de femmes maires en 2020</a:t>
            </a:r>
          </a:p>
          <a:p>
            <a:pPr lvl="1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dirty="0"/>
              <a:t>Appel 2020: « Changeons la donne »</a:t>
            </a:r>
          </a:p>
          <a:p>
            <a:pPr lvl="1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dirty="0"/>
              <a:t>Rencontres-débats, ateliers dans les territoires 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dirty="0"/>
              <a:t>Nos enquêtes qualitatives sur des femmes têtes de liste, puis des F. maires 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i="1" dirty="0"/>
              <a:t>Loi votée en 1</a:t>
            </a:r>
            <a:r>
              <a:rPr lang="fr-FR" i="1" baseline="30000" dirty="0"/>
              <a:t>ère</a:t>
            </a:r>
            <a:r>
              <a:rPr lang="fr-FR" i="1" dirty="0"/>
              <a:t> lecture à l’Assemblée nationale le 15 février 2022 instituant le scrutin de liste pour toutes les communes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7309833-EF37-CD1E-32B1-A0D37279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4438"/>
                </a:solidFill>
              </a:rPr>
              <a:t>Nos actions et les lois </a:t>
            </a:r>
            <a:br>
              <a:rPr lang="fr-FR" sz="4000" b="1" dirty="0">
                <a:solidFill>
                  <a:srgbClr val="FF4438"/>
                </a:solidFill>
              </a:rPr>
            </a:br>
            <a:r>
              <a:rPr lang="fr-FR" sz="4000" b="1" dirty="0">
                <a:solidFill>
                  <a:srgbClr val="FF4438"/>
                </a:solidFill>
              </a:rPr>
              <a:t>au regard de nos exigences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2B6243-165C-5280-2FF6-138F38AE2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" y="365125"/>
            <a:ext cx="1463167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0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106A222-E467-2E74-25B2-FD4D67262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6007" y="-225163"/>
            <a:ext cx="3003587" cy="39532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A30B54-68B6-EB9F-DE33-A655374094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8517" y="3124410"/>
            <a:ext cx="3011783" cy="3956095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69FEB4D-6F38-969D-A1F8-E5663FA6C4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28" y="844296"/>
            <a:ext cx="3764280" cy="51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63247-E545-6EBE-3CEF-91B4A915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4438"/>
                </a:solidFill>
              </a:rPr>
              <a:t>Nos actions et les lois </a:t>
            </a:r>
            <a:br>
              <a:rPr lang="fr-FR" sz="4000" b="1" dirty="0">
                <a:solidFill>
                  <a:srgbClr val="FF4438"/>
                </a:solidFill>
              </a:rPr>
            </a:br>
            <a:r>
              <a:rPr lang="fr-FR" sz="4000" b="1" dirty="0">
                <a:solidFill>
                  <a:srgbClr val="FF4438"/>
                </a:solidFill>
              </a:rPr>
              <a:t>au regard de nos exigences</a:t>
            </a:r>
            <a:endParaRPr lang="fr-FR" sz="4000" dirty="0">
              <a:solidFill>
                <a:srgbClr val="FF4438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598A59-AFCA-CFEA-BDD3-532AB9AFA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4200" cy="47101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sz="2800" b="1" dirty="0"/>
              <a:t>Notre exigence: La parité dans toutes les instances élues</a:t>
            </a:r>
          </a:p>
          <a:p>
            <a:pPr marL="0" indent="0" algn="ctr">
              <a:buNone/>
            </a:pPr>
            <a:endParaRPr lang="fr-FR" sz="1100" b="1" dirty="0"/>
          </a:p>
          <a:p>
            <a:pPr marL="0" indent="0">
              <a:buNone/>
            </a:pPr>
            <a:r>
              <a:rPr lang="fr-FR" sz="3000" b="1" dirty="0">
                <a:solidFill>
                  <a:srgbClr val="FF4438"/>
                </a:solidFill>
              </a:rPr>
              <a:t>Notre engagement pour la parité dans les EPCI, les oubliés de la parité</a:t>
            </a:r>
            <a:r>
              <a:rPr lang="fr-FR" sz="1100" b="1" dirty="0">
                <a:solidFill>
                  <a:srgbClr val="FF4438"/>
                </a:solidFill>
              </a:rPr>
              <a:t> 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i="1" dirty="0"/>
              <a:t>Loi 17 avril 2013: élection des conseillers communautaires au scrutin de liste pour communes ≥ 1000h, soit 28% des communes, pas de contrainte pour les exécutifs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i="1" dirty="0"/>
              <a:t>Loi </a:t>
            </a:r>
            <a:r>
              <a:rPr lang="fr-FR" i="1" dirty="0" err="1"/>
              <a:t>NOTRe</a:t>
            </a:r>
            <a:r>
              <a:rPr lang="fr-FR" i="1" dirty="0"/>
              <a:t> </a:t>
            </a:r>
            <a:r>
              <a:rPr lang="fr-FR" sz="1800" i="1" dirty="0"/>
              <a:t>(</a:t>
            </a:r>
            <a:r>
              <a:rPr lang="fr-FR" sz="1800" dirty="0"/>
              <a:t>nouvelle organisation territoriale de la République)</a:t>
            </a:r>
            <a:r>
              <a:rPr lang="fr-FR" dirty="0"/>
              <a:t> </a:t>
            </a:r>
            <a:r>
              <a:rPr lang="fr-FR" i="1" dirty="0"/>
              <a:t> du 17 août 2015: fusions d’EPCI </a:t>
            </a:r>
          </a:p>
          <a:p>
            <a:pPr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Nos alertes sur le déficit de parité dans les EPCI au niveau institutionnel et sur le terrain</a:t>
            </a:r>
          </a:p>
          <a:p>
            <a:pPr lvl="1"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Enquête exhaustive en 2015 sur la place des femmes dans les EPCI, une première et une référence</a:t>
            </a:r>
          </a:p>
          <a:p>
            <a:pPr lvl="1"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Colloque au Sénat en mars 2016: « Perspectives 2020, nouvelle organisation territoriale et parité dans les intercommunalités »</a:t>
            </a:r>
          </a:p>
          <a:p>
            <a:pPr lvl="1"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« La Marianne de la Parité » dans les EPCI dans les régions</a:t>
            </a:r>
          </a:p>
          <a:p>
            <a:pPr lvl="1">
              <a:buClr>
                <a:srgbClr val="FF4438"/>
              </a:buClr>
              <a:buFont typeface="Wingdings" panose="05000000000000000000" pitchFamily="2" charset="2"/>
              <a:buChar char="§"/>
            </a:pPr>
            <a:r>
              <a:rPr lang="fr-FR" dirty="0"/>
              <a:t>Alerte sur un risque de régression de la représentation des femmes avec les fusions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F88CC7-5B0F-5A05-2150-5AF9834F1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56" y="365125"/>
            <a:ext cx="1463167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692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1155</Words>
  <Application>Microsoft Office PowerPoint</Application>
  <PresentationFormat>Grand écran</PresentationFormat>
  <Paragraphs>133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Thème Office</vt:lpstr>
      <vt:lpstr>Les actions d’Elles aussi  et les évolutions de la parité  durant cette dernière décennie </vt:lpstr>
      <vt:lpstr>     Évolution de la parité en dix ans</vt:lpstr>
      <vt:lpstr>     Évolution de la parité en dix ans</vt:lpstr>
      <vt:lpstr>Présentation PowerPoint</vt:lpstr>
      <vt:lpstr>Nos actions et les lois  au regard de nos exigences</vt:lpstr>
      <vt:lpstr>Présentation PowerPoint</vt:lpstr>
      <vt:lpstr>Nos actions et les lois  au regard de nos exigences</vt:lpstr>
      <vt:lpstr>Présentation PowerPoint</vt:lpstr>
      <vt:lpstr>Nos actions et les lois  au regard de nos exigences</vt:lpstr>
      <vt:lpstr>Présentation PowerPoint</vt:lpstr>
      <vt:lpstr>Nos actions et les lois  au regard de nos exigences</vt:lpstr>
      <vt:lpstr>Nos actions et les lois  au regard de nos exigences</vt:lpstr>
      <vt:lpstr>Présentation PowerPoint</vt:lpstr>
      <vt:lpstr>Nos actions et les lois  au regard de nos exigences</vt:lpstr>
      <vt:lpstr>Présentation PowerPoint</vt:lpstr>
      <vt:lpstr>Nos actions et les lois  au regard de nos exigences</vt:lpstr>
      <vt:lpstr>             Le rayonnement du réseau Elles aussi</vt:lpstr>
      <vt:lpstr>    Notre feuille de route:   La parité, un espoir pour la démocratie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évolutions d’Elles aussi et de la Parité depuis nos 20 ans</dc:title>
  <dc:creator>Armelle</dc:creator>
  <cp:lastModifiedBy>Armelle</cp:lastModifiedBy>
  <cp:revision>70</cp:revision>
  <cp:lastPrinted>2022-09-16T09:54:55Z</cp:lastPrinted>
  <dcterms:created xsi:type="dcterms:W3CDTF">2022-08-14T11:55:15Z</dcterms:created>
  <dcterms:modified xsi:type="dcterms:W3CDTF">2022-10-19T15:32:03Z</dcterms:modified>
</cp:coreProperties>
</file>