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7" r:id="rId12"/>
    <p:sldId id="266" r:id="rId13"/>
    <p:sldId id="268" r:id="rId14"/>
  </p:sldIdLst>
  <p:sldSz cx="12192000" cy="6858000"/>
  <p:notesSz cx="6889750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60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5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5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D9AB49C5-B64C-46A2-88E5-BF6F239328FA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93CC183C-EB63-4342-8003-A3A15FEB8C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88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C183C-EB63-4342-8003-A3A15FEB8CC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030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974" y="4821505"/>
            <a:ext cx="5908676" cy="4694533"/>
          </a:xfrm>
        </p:spPr>
        <p:txBody>
          <a:bodyPr/>
          <a:lstStyle/>
          <a:p>
            <a:r>
              <a:rPr lang="fr-FR" dirty="0"/>
              <a:t>Deux très bons résultats: les présidentes et les premières vice-présidentes</a:t>
            </a:r>
          </a:p>
          <a:p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C183C-EB63-4342-8003-A3A15FEB8CC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81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C183C-EB63-4342-8003-A3A15FEB8CC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6540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C183C-EB63-4342-8003-A3A15FEB8CC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280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C183C-EB63-4342-8003-A3A15FEB8CC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001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C183C-EB63-4342-8003-A3A15FEB8CC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375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C183C-EB63-4342-8003-A3A15FEB8CC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48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688975" y="5062681"/>
            <a:ext cx="5511800" cy="3944868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C183C-EB63-4342-8003-A3A15FEB8CC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22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C183C-EB63-4342-8003-A3A15FEB8CC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57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C183C-EB63-4342-8003-A3A15FEB8CC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9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C183C-EB63-4342-8003-A3A15FEB8CC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256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C183C-EB63-4342-8003-A3A15FEB8CC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479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550079" y="4821307"/>
            <a:ext cx="5511800" cy="3944868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C183C-EB63-4342-8003-A3A15FEB8CC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18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44E55-3FC8-4AF1-AD34-B6F6C430E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B3A89E-F3E7-4F9D-B4F6-B2AB824D8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57E0AA-97F7-40A6-BF37-89BBE6EC5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AC3A-D2C7-427A-AFAF-A3885FD476E3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ED1422-CAEF-43F9-87ED-B683AA6DF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169ABF-E255-4F0F-9593-FE1400EF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26EF-461C-4350-A765-DE4CDB0B1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09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713F3-573B-494E-BA40-0B6E82A2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1827AE-7D1F-4062-AAAA-B87FF08D1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242596-7639-4A4A-A52C-039533058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AC3A-D2C7-427A-AFAF-A3885FD476E3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4E8755-D91C-40D3-B141-E56E720D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AE02F6-37AA-48A8-AB16-0ED6CFDE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26EF-461C-4350-A765-DE4CDB0B1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07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20956FC-4E6F-4457-9A08-836BCEB601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E3DE92-4BF9-441B-B91F-BD5BD2716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6A8779-B6A7-4A98-A051-A4B9E670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AC3A-D2C7-427A-AFAF-A3885FD476E3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612411-C054-402B-8285-D166DF7D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237F2C-6846-44D5-82E1-C26F68889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26EF-461C-4350-A765-DE4CDB0B1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74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94EE3-C767-4AD0-AC17-33093326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29B68C-4007-4862-9BDB-C0828DC11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2E2FAE-E9FE-4E1E-B042-24287244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AC3A-D2C7-427A-AFAF-A3885FD476E3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5F9CCC-6D43-4367-BB96-5681F90B7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74D0BB-8A5A-423F-BCEB-DBD335CD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26EF-461C-4350-A765-DE4CDB0B1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18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B3B199-4B61-469F-A890-8C01EC2A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931643-A4CD-4574-8270-B750F6571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AC2D89-7965-41DC-B6DB-B340D41C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AC3A-D2C7-427A-AFAF-A3885FD476E3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109CBB-BCF0-49EF-A188-999D2D89A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D29EDB-DEC0-4750-96AB-56E28A8E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26EF-461C-4350-A765-DE4CDB0B1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10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AFA0D5-DFDC-492B-A312-430B328A7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84039-229E-4203-B571-097FC144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5E35AE-B5B2-4C87-9B03-F519FA37F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F8CA6AD-0518-4FE8-AD08-B43F63013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AC3A-D2C7-427A-AFAF-A3885FD476E3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7136F8-51E1-4132-84C0-8540D1EE4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83A176-C346-4528-9A2F-CAC052DD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26EF-461C-4350-A765-DE4CDB0B1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52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195672-5AFB-48AB-B244-FBA2EA78C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A4DA87-E2CC-4F83-BB4A-0DE865885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2059310-E264-44CF-9410-78637583D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8FF8E04-4F43-4C29-9D41-E1ACF0593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B86B2F9-C6CF-42B1-84DA-E77F9FC5D6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CB1CFB-4700-41AA-AAF0-3AA0B6955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AC3A-D2C7-427A-AFAF-A3885FD476E3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4C7495A-0A2A-4178-9447-2A85B04F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C0F11F-2122-4C6A-A97A-03DCBF02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26EF-461C-4350-A765-DE4CDB0B1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05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3305E-D5D6-48A6-92CC-F0CF9F9C9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B9F5CE-2240-411D-9D33-A1354B10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AC3A-D2C7-427A-AFAF-A3885FD476E3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7A1613-3FD8-48CA-8943-179676A8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F22EAE-2F0F-41BD-9AB8-0A9EE378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26EF-461C-4350-A765-DE4CDB0B1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12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0C2791E-9F86-4C3F-B6AF-64142FCF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AC3A-D2C7-427A-AFAF-A3885FD476E3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514987-14F6-45B4-BED0-06D6107B3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ED947B-E15B-4542-9EAF-69BB0029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26EF-461C-4350-A765-DE4CDB0B1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31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EA5FDF-1EB0-44BC-987A-033BAA99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52D569-F900-425C-84D2-840A1E331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6C96DD-7062-4679-9E5B-92E2008C6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C3BB33-B23F-4373-8AC4-7755F3E9D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AC3A-D2C7-427A-AFAF-A3885FD476E3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6B352E-6D7E-406F-8435-458C3D50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F205C4-657C-4C48-B20B-BE5AD937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26EF-461C-4350-A765-DE4CDB0B1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19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B7F533-34BD-40AE-9F17-9A6F5240E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BC7808F-857A-40D8-995C-DA85FF2EF1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484AEBB-4DD3-45D4-9CD2-8E72BC4D6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CCA30F-6B8C-49CA-892E-87FD6B8B6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DAC3A-D2C7-427A-AFAF-A3885FD476E3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1C131F-D867-4F01-BB05-964044C6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E177A7-FB79-49E3-B553-9B85B8D3E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226EF-461C-4350-A765-DE4CDB0B1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46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E8142DB-E979-43E7-8597-49E754BE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690091-CF77-4A62-9F72-DFE0F289F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208233-7FE3-4C5B-AE06-C7A6696D8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DAC3A-D2C7-427A-AFAF-A3885FD476E3}" type="datetimeFigureOut">
              <a:rPr lang="fr-FR" smtClean="0"/>
              <a:t>11/12/2020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3177CA-0100-4E32-99A8-3EF3A58BF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D12EAA-9831-44A5-A7F3-305E96DBB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226EF-461C-4350-A765-DE4CDB0B1A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06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A06CB5-36FF-4B01-9365-6E15E6CD47D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/>
          <a:lstStyle/>
          <a:p>
            <a:r>
              <a:rPr lang="fr-FR" dirty="0"/>
              <a:t> 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A5D467-4CE7-4242-BC6D-68C7F7F6D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0" y="1959193"/>
            <a:ext cx="5323764" cy="32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860D75-8417-4249-A199-F88B06DDE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4" y="5175635"/>
            <a:ext cx="5884709" cy="86651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DB68BD5-1C71-4D5E-91B6-90BD9096643F}"/>
              </a:ext>
            </a:extLst>
          </p:cNvPr>
          <p:cNvSpPr txBox="1"/>
          <p:nvPr/>
        </p:nvSpPr>
        <p:spPr>
          <a:xfrm>
            <a:off x="6336919" y="2025125"/>
            <a:ext cx="5238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Elections municipales et communautaires de 2020</a:t>
            </a:r>
          </a:p>
          <a:p>
            <a:pPr algn="ctr"/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Les résultats en Bretagne</a:t>
            </a:r>
          </a:p>
          <a:p>
            <a:endParaRPr lang="fr-FR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Armelle Danet</a:t>
            </a:r>
          </a:p>
          <a:p>
            <a:pPr algn="r"/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Elles aussi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07C054A-8550-4C75-8EA5-D078C41F10E0}"/>
              </a:ext>
            </a:extLst>
          </p:cNvPr>
          <p:cNvSpPr txBox="1"/>
          <p:nvPr/>
        </p:nvSpPr>
        <p:spPr>
          <a:xfrm>
            <a:off x="1066800" y="714375"/>
            <a:ext cx="966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Premier Bilan de la recherche-action en Bretagne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C844A42-5903-4DD7-B809-80D6CADCB490}"/>
              </a:ext>
            </a:extLst>
          </p:cNvPr>
          <p:cNvSpPr txBox="1"/>
          <p:nvPr/>
        </p:nvSpPr>
        <p:spPr>
          <a:xfrm>
            <a:off x="4897614" y="6290530"/>
            <a:ext cx="317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Rennes le 9 décembre 2020</a:t>
            </a:r>
          </a:p>
        </p:txBody>
      </p:sp>
    </p:spTree>
    <p:extLst>
      <p:ext uri="{BB962C8B-B14F-4D97-AF65-F5344CB8AC3E}">
        <p14:creationId xmlns:p14="http://schemas.microsoft.com/office/powerpoint/2010/main" val="58844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C9CA1A-1A61-469D-945F-95104A81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 femmes dans les exécutifs communautaires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0105D2-1A20-404A-9EB8-6DEABCCBB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600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fr-FR" dirty="0"/>
              <a:t>Les Présidentes: 10 (4 en 2019)</a:t>
            </a:r>
            <a:br>
              <a:rPr lang="fr-FR" dirty="0"/>
            </a:br>
            <a:endParaRPr lang="fr-FR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dirty="0"/>
              <a:t>Les 1ères vice-présidentes: 42,4%</a:t>
            </a:r>
            <a:br>
              <a:rPr lang="fr-FR" dirty="0"/>
            </a:br>
            <a:endParaRPr lang="fr-FR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dirty="0"/>
              <a:t>Les exécutifs (P + </a:t>
            </a:r>
            <a:r>
              <a:rPr lang="fr-FR" dirty="0" err="1"/>
              <a:t>VP’s</a:t>
            </a:r>
            <a:r>
              <a:rPr lang="fr-FR" dirty="0"/>
              <a:t>): 28,1%  </a:t>
            </a:r>
            <a:br>
              <a:rPr lang="fr-FR" dirty="0"/>
            </a:br>
            <a:r>
              <a:rPr lang="fr-FR" dirty="0"/>
              <a:t>20% en 2019</a:t>
            </a:r>
            <a:br>
              <a:rPr lang="fr-FR" dirty="0"/>
            </a:br>
            <a:r>
              <a:rPr lang="fr-FR" dirty="0" err="1"/>
              <a:t>VP’s</a:t>
            </a:r>
            <a:r>
              <a:rPr lang="fr-FR" dirty="0"/>
              <a:t>: 29,2%, (national 25,6%)</a:t>
            </a:r>
            <a:br>
              <a:rPr lang="fr-FR" dirty="0"/>
            </a:br>
            <a:endParaRPr lang="fr-FR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dirty="0"/>
              <a:t>Plusieurs exécutifs paritaires ou presque</a:t>
            </a:r>
          </a:p>
          <a:p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1B318EA1-D3B2-431C-B50D-712F2F3E9B4B}"/>
              </a:ext>
            </a:extLst>
          </p:cNvPr>
          <p:cNvGrpSpPr/>
          <p:nvPr/>
        </p:nvGrpSpPr>
        <p:grpSpPr>
          <a:xfrm>
            <a:off x="8018780" y="1825625"/>
            <a:ext cx="2276475" cy="1295400"/>
            <a:chOff x="1697729" y="3429000"/>
            <a:chExt cx="2276475" cy="1295400"/>
          </a:xfrm>
        </p:grpSpPr>
        <p:pic>
          <p:nvPicPr>
            <p:cNvPr id="5" name="Image 4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889EDDAC-1D7C-44D6-BA04-0882204AF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29" y="3429000"/>
              <a:ext cx="2276475" cy="1295400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E448939-4088-43CA-BA24-708B41861480}"/>
                </a:ext>
              </a:extLst>
            </p:cNvPr>
            <p:cNvSpPr txBox="1"/>
            <p:nvPr/>
          </p:nvSpPr>
          <p:spPr>
            <a:xfrm>
              <a:off x="2171700" y="3709006"/>
              <a:ext cx="352425" cy="374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1225824-0070-460E-B41C-28657B25FA46}"/>
                </a:ext>
              </a:extLst>
            </p:cNvPr>
            <p:cNvSpPr txBox="1"/>
            <p:nvPr/>
          </p:nvSpPr>
          <p:spPr>
            <a:xfrm>
              <a:off x="2752725" y="3609975"/>
              <a:ext cx="447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D0A20B9-EDB7-4C64-A29D-12561026030A}"/>
                </a:ext>
              </a:extLst>
            </p:cNvPr>
            <p:cNvSpPr txBox="1"/>
            <p:nvPr/>
          </p:nvSpPr>
          <p:spPr>
            <a:xfrm>
              <a:off x="2752725" y="4064938"/>
              <a:ext cx="361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8867D965-F57A-4DE1-9993-FE507A78969C}"/>
                </a:ext>
              </a:extLst>
            </p:cNvPr>
            <p:cNvSpPr txBox="1"/>
            <p:nvPr/>
          </p:nvSpPr>
          <p:spPr>
            <a:xfrm>
              <a:off x="3434528" y="3835703"/>
              <a:ext cx="4296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C546472-B98C-4E04-AED0-FE1CC97BAE9A}"/>
              </a:ext>
            </a:extLst>
          </p:cNvPr>
          <p:cNvGrpSpPr/>
          <p:nvPr/>
        </p:nvGrpSpPr>
        <p:grpSpPr>
          <a:xfrm>
            <a:off x="7186558" y="3601904"/>
            <a:ext cx="3108697" cy="1768966"/>
            <a:chOff x="7967102" y="3505218"/>
            <a:chExt cx="3108697" cy="1768966"/>
          </a:xfrm>
        </p:grpSpPr>
        <p:pic>
          <p:nvPicPr>
            <p:cNvPr id="14" name="Image 13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BAADC488-5190-45A0-91B5-399D11171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102" y="3505218"/>
              <a:ext cx="3108697" cy="1768966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272FBA5-B181-41BA-8905-B9B9B94773BC}"/>
                </a:ext>
              </a:extLst>
            </p:cNvPr>
            <p:cNvSpPr txBox="1"/>
            <p:nvPr/>
          </p:nvSpPr>
          <p:spPr>
            <a:xfrm>
              <a:off x="8465129" y="3794681"/>
              <a:ext cx="822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26,8%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1545F4B-F0C7-4388-A26C-AF63AE3C71AA}"/>
                </a:ext>
              </a:extLst>
            </p:cNvPr>
            <p:cNvSpPr txBox="1"/>
            <p:nvPr/>
          </p:nvSpPr>
          <p:spPr>
            <a:xfrm>
              <a:off x="9499410" y="3933072"/>
              <a:ext cx="789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23%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685518E-0082-4BA7-9FED-C05E173E6E45}"/>
                </a:ext>
              </a:extLst>
            </p:cNvPr>
            <p:cNvSpPr txBox="1"/>
            <p:nvPr/>
          </p:nvSpPr>
          <p:spPr>
            <a:xfrm>
              <a:off x="9331454" y="4444481"/>
              <a:ext cx="7734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29,9%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7F7E5DB0-80AB-481C-8822-C54D60B8ABDB}"/>
                </a:ext>
              </a:extLst>
            </p:cNvPr>
            <p:cNvSpPr txBox="1"/>
            <p:nvPr/>
          </p:nvSpPr>
          <p:spPr>
            <a:xfrm>
              <a:off x="10172381" y="4117738"/>
              <a:ext cx="835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31,4%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951A1FD3-BD3E-49DF-8678-4B663444D27B}"/>
              </a:ext>
            </a:extLst>
          </p:cNvPr>
          <p:cNvSpPr txBox="1"/>
          <p:nvPr/>
        </p:nvSpPr>
        <p:spPr>
          <a:xfrm>
            <a:off x="11353800" y="6267450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6055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96BFF-A131-4311-B3EA-49DD25DF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0D01DE-2BC9-49F4-80EB-C758B575E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Au niveau des résultats:</a:t>
            </a:r>
          </a:p>
          <a:p>
            <a:pPr lvl="1"/>
            <a:r>
              <a:rPr lang="fr-FR" dirty="0"/>
              <a:t>Femmes maires: des progrès certes, mais insuffisants: pas encore 25%</a:t>
            </a:r>
          </a:p>
          <a:p>
            <a:pPr lvl="1"/>
            <a:r>
              <a:rPr lang="fr-FR" dirty="0"/>
              <a:t>Un progrès notable pour les 1ères adjointes et les 1ères </a:t>
            </a:r>
            <a:r>
              <a:rPr lang="fr-FR" dirty="0" err="1"/>
              <a:t>VPs</a:t>
            </a:r>
            <a:r>
              <a:rPr lang="fr-FR" dirty="0"/>
              <a:t> des EPCI, mais encore trop de tandems masculins en tête</a:t>
            </a:r>
          </a:p>
          <a:p>
            <a:pPr lvl="1"/>
            <a:r>
              <a:rPr lang="fr-FR" dirty="0"/>
              <a:t>Des exemples encourageants d’exécutifs paritaires dans des EPCI</a:t>
            </a:r>
          </a:p>
          <a:p>
            <a:pPr lvl="1"/>
            <a:endParaRPr lang="fr-FR" dirty="0"/>
          </a:p>
          <a:p>
            <a:r>
              <a:rPr lang="fr-FR" dirty="0"/>
              <a:t>Sur notre plan d’action:  </a:t>
            </a:r>
          </a:p>
          <a:p>
            <a:pPr lvl="1"/>
            <a:r>
              <a:rPr lang="fr-FR" dirty="0"/>
              <a:t>Étude très appréciée et largement diffusée</a:t>
            </a:r>
          </a:p>
          <a:p>
            <a:pPr lvl="1"/>
            <a:r>
              <a:rPr lang="fr-FR" dirty="0"/>
              <a:t>de nombreux évènements pour le lancement du plan d’action autour du 8 mars 2019 et après</a:t>
            </a:r>
          </a:p>
          <a:p>
            <a:pPr lvl="1"/>
            <a:r>
              <a:rPr lang="fr-FR" dirty="0"/>
              <a:t>Manque de temps pour les ateliers formation pour candidates et la mise en œuvre effective des marrainages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75ADAF-E216-48CA-A91E-9D2AF5AC8232}"/>
              </a:ext>
            </a:extLst>
          </p:cNvPr>
          <p:cNvSpPr txBox="1"/>
          <p:nvPr/>
        </p:nvSpPr>
        <p:spPr>
          <a:xfrm>
            <a:off x="11353800" y="6176963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46679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A7AB41-9130-4EA7-8EC6-34D4413C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Quelques recommandations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D3553D-D97F-4339-BB93-3D9E4E6EE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1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fr-FR" b="1" dirty="0"/>
              <a:t>Mesures législatives (une échéance: 31/12/2021)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dirty="0"/>
              <a:t>Un tandem paritaire à la tête pour favoriser les candidatures de femmes à la  tête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dirty="0"/>
              <a:t>Des listes et des exécutifs paritaires dans les communes &lt; 1000h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dirty="0"/>
              <a:t>Scrutin de liste paritaire pour les vice-présidences d’EPCI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dirty="0"/>
              <a:t>Limiter le nombre de mandats successifs pour faciliter le renouvellement des maires; 71% des maires se représentaient</a:t>
            </a:r>
            <a:br>
              <a:rPr lang="fr-FR" dirty="0"/>
            </a:br>
            <a:endParaRPr lang="fr-FR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b="1" dirty="0"/>
              <a:t>Des mesures volontaristes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dirty="0"/>
              <a:t>Des formations pour les candidates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dirty="0"/>
              <a:t>Campagnes de visibilité de femmes maires et présidentes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dirty="0"/>
              <a:t>Favoriser la création de communes nouvelles 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dirty="0"/>
              <a:t>Programmes de soutien par les associations d’élues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dirty="0"/>
              <a:t>…….</a:t>
            </a:r>
            <a:br>
              <a:rPr lang="fr-FR" dirty="0"/>
            </a:br>
            <a:r>
              <a:rPr lang="fr-FR" dirty="0"/>
              <a:t> 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F1A33DB-E6E8-4DB5-9C57-A9EFC0460AD5}"/>
              </a:ext>
            </a:extLst>
          </p:cNvPr>
          <p:cNvSpPr txBox="1"/>
          <p:nvPr/>
        </p:nvSpPr>
        <p:spPr>
          <a:xfrm>
            <a:off x="11353800" y="6248400"/>
            <a:ext cx="485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7324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A597C-C2BB-4225-AD2C-FEEDB1D96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La suite en Bretagne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C0F858-3A04-412B-A834-37BC5AC18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dirty="0"/>
              <a:t>La communication autour des résultats </a:t>
            </a:r>
          </a:p>
          <a:p>
            <a:pPr lvl="1"/>
            <a:r>
              <a:rPr lang="fr-FR" sz="2800" dirty="0"/>
              <a:t>Un document sur l’analyse des résultats est en cours de finalisation</a:t>
            </a:r>
          </a:p>
          <a:p>
            <a:pPr lvl="1"/>
            <a:r>
              <a:rPr lang="fr-FR" sz="2800" dirty="0"/>
              <a:t>Presse, institutionnels, associations d’</a:t>
            </a:r>
            <a:r>
              <a:rPr lang="fr-FR" sz="2800" dirty="0" err="1"/>
              <a:t>élu.e.s</a:t>
            </a:r>
            <a:r>
              <a:rPr lang="fr-FR" sz="2800"/>
              <a:t>….</a:t>
            </a:r>
            <a:endParaRPr lang="fr-FR" sz="2800" dirty="0"/>
          </a:p>
          <a:p>
            <a:pPr lvl="1"/>
            <a:endParaRPr lang="fr-FR" dirty="0"/>
          </a:p>
          <a:p>
            <a:r>
              <a:rPr lang="fr-FR" sz="3200" dirty="0"/>
              <a:t>Comment maintenir une dynamique</a:t>
            </a:r>
          </a:p>
          <a:p>
            <a:pPr lvl="1"/>
            <a:r>
              <a:rPr lang="fr-FR" sz="2800" dirty="0"/>
              <a:t>Par ou lors d’évènements</a:t>
            </a:r>
          </a:p>
          <a:p>
            <a:pPr lvl="1"/>
            <a:r>
              <a:rPr lang="fr-FR" sz="2800" dirty="0"/>
              <a:t>Des réseaux de femmes</a:t>
            </a:r>
          </a:p>
          <a:p>
            <a:pPr lvl="1"/>
            <a:r>
              <a:rPr lang="fr-FR" sz="2800" dirty="0"/>
              <a:t>….</a:t>
            </a:r>
            <a:br>
              <a:rPr lang="fr-FR" sz="2800" dirty="0"/>
            </a:br>
            <a:endParaRPr lang="fr-FR" sz="28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BC2672-2186-467B-B8AE-81C263318B23}"/>
              </a:ext>
            </a:extLst>
          </p:cNvPr>
          <p:cNvSpPr txBox="1"/>
          <p:nvPr/>
        </p:nvSpPr>
        <p:spPr>
          <a:xfrm>
            <a:off x="11353800" y="6176963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400779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1C90CE-F055-42D4-8667-B89F0BCD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58450" cy="15684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Résultats encourageants: </a:t>
            </a:r>
            <a:b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plus de femmes aux commandes</a:t>
            </a:r>
            <a:br>
              <a:rPr lang="fr-FR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fr-FR" sz="3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au dessus des moyennes nationales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89455BC-E204-4945-B120-4F8B263C6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475" y="2874960"/>
            <a:ext cx="5105402" cy="21699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464 Communes &lt; 1000h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fr-FR" sz="2800" dirty="0"/>
              <a:t>42,4% de candidates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fr-FR" sz="2800" dirty="0"/>
              <a:t>42,3% de conseillères élues</a:t>
            </a:r>
            <a:br>
              <a:rPr lang="fr-FR" sz="2800" dirty="0"/>
            </a:br>
            <a:r>
              <a:rPr lang="fr-FR" sz="2800" dirty="0"/>
              <a:t>22,5% de femmes maires</a:t>
            </a:r>
          </a:p>
          <a:p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DE9D935-56D8-421B-8C89-5CF29B85E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877" y="2886321"/>
            <a:ext cx="5257800" cy="1947794"/>
          </a:xfrm>
        </p:spPr>
        <p:txBody>
          <a:bodyPr/>
          <a:lstStyle/>
          <a:p>
            <a:r>
              <a:rPr lang="fr-FR" b="1" dirty="0"/>
              <a:t>744 Communes de 1000h et +  </a:t>
            </a:r>
          </a:p>
          <a:p>
            <a:pPr marL="457200" lvl="1" indent="0">
              <a:buNone/>
            </a:pPr>
            <a:r>
              <a:rPr lang="fr-FR" sz="2800" dirty="0"/>
              <a:t>23,8% de femmes  têtes de liste</a:t>
            </a:r>
            <a:br>
              <a:rPr lang="fr-FR" sz="2800" dirty="0"/>
            </a:br>
            <a:r>
              <a:rPr lang="fr-FR" sz="2800" dirty="0"/>
              <a:t>20,3% de femmes maires </a:t>
            </a: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0C0BEB-1977-45F5-B561-5E490E376AD3}"/>
              </a:ext>
            </a:extLst>
          </p:cNvPr>
          <p:cNvSpPr txBox="1"/>
          <p:nvPr/>
        </p:nvSpPr>
        <p:spPr>
          <a:xfrm>
            <a:off x="1695449" y="4915383"/>
            <a:ext cx="897255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Les 59 EPCI</a:t>
            </a:r>
          </a:p>
          <a:p>
            <a:pPr lvl="1"/>
            <a:r>
              <a:rPr lang="fr-FR" sz="2800" dirty="0"/>
              <a:t>40% de conseillères communautaires </a:t>
            </a:r>
          </a:p>
          <a:p>
            <a:pPr lvl="1"/>
            <a:r>
              <a:rPr lang="fr-FR" sz="2800" dirty="0"/>
              <a:t>10 présidentes (4 en 2018), </a:t>
            </a:r>
            <a:r>
              <a:rPr lang="fr-FR" sz="2400" dirty="0"/>
              <a:t>soit 16, 9% / 11% niveau national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8989866-C41E-4C61-9E1B-9AC0175D89A8}"/>
              </a:ext>
            </a:extLst>
          </p:cNvPr>
          <p:cNvSpPr txBox="1"/>
          <p:nvPr/>
        </p:nvSpPr>
        <p:spPr>
          <a:xfrm>
            <a:off x="1955110" y="1850946"/>
            <a:ext cx="7481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 </a:t>
            </a:r>
            <a:r>
              <a:rPr lang="fr-FR" sz="2800" b="1" dirty="0"/>
              <a:t>21,1% de femmes maires </a:t>
            </a:r>
            <a:r>
              <a:rPr lang="fr-FR" sz="2800" dirty="0"/>
              <a:t>/ 16,2% en 2014</a:t>
            </a:r>
          </a:p>
          <a:p>
            <a:pPr algn="ctr"/>
            <a:r>
              <a:rPr lang="fr-FR" sz="2800" dirty="0"/>
              <a:t>19,8% au niveau national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D98009C-EC91-44B1-8945-A745BE588BBD}"/>
              </a:ext>
            </a:extLst>
          </p:cNvPr>
          <p:cNvSpPr txBox="1"/>
          <p:nvPr/>
        </p:nvSpPr>
        <p:spPr>
          <a:xfrm>
            <a:off x="11601452" y="6315075"/>
            <a:ext cx="590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6627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BCEFEB1-B081-4EFB-ADEA-8053A0D3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 candidatures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E6A3810-CBAC-4A01-BD9B-77202C2C14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b="1" dirty="0"/>
              <a:t>Candidates communes&lt;1000h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E6DA5C99-CC03-46C8-AEAC-BC00AB4A60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  </a:t>
            </a:r>
            <a:r>
              <a:rPr lang="fr-FR" b="1" dirty="0"/>
              <a:t>Femmes têtes de liste</a:t>
            </a:r>
            <a:br>
              <a:rPr lang="fr-FR" b="1" dirty="0"/>
            </a:br>
            <a:r>
              <a:rPr lang="fr-FR" b="1" dirty="0"/>
              <a:t>   communes ≥1000h 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C08E1C3-01AF-4283-8A53-57B9CDABA22E}"/>
              </a:ext>
            </a:extLst>
          </p:cNvPr>
          <p:cNvGrpSpPr/>
          <p:nvPr/>
        </p:nvGrpSpPr>
        <p:grpSpPr>
          <a:xfrm>
            <a:off x="1290319" y="2798527"/>
            <a:ext cx="3672206" cy="2184400"/>
            <a:chOff x="1336674" y="2428240"/>
            <a:chExt cx="3672206" cy="2184400"/>
          </a:xfrm>
        </p:grpSpPr>
        <p:pic>
          <p:nvPicPr>
            <p:cNvPr id="14" name="Image 13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27F4C13C-E1AD-401E-83AB-C8A3EBD0C044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6674" y="2428240"/>
              <a:ext cx="3672206" cy="2184400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1CC5594-D400-40AA-B0FA-34B217F8A8BA}"/>
                </a:ext>
              </a:extLst>
            </p:cNvPr>
            <p:cNvSpPr txBox="1"/>
            <p:nvPr/>
          </p:nvSpPr>
          <p:spPr>
            <a:xfrm>
              <a:off x="2019301" y="2809875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24,2%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D2177BD-5337-4173-8FD7-D947624A75C0}"/>
                </a:ext>
              </a:extLst>
            </p:cNvPr>
            <p:cNvSpPr txBox="1"/>
            <p:nvPr/>
          </p:nvSpPr>
          <p:spPr>
            <a:xfrm>
              <a:off x="3041647" y="2973151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23,4%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3919C60B-6966-4C6F-ABA6-476FDBBE10C5}"/>
                </a:ext>
              </a:extLst>
            </p:cNvPr>
            <p:cNvSpPr txBox="1"/>
            <p:nvPr/>
          </p:nvSpPr>
          <p:spPr>
            <a:xfrm>
              <a:off x="4052568" y="3274457"/>
              <a:ext cx="800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23,6%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5F53779-1938-4FCB-89B3-92B9A5249D3B}"/>
                </a:ext>
              </a:extLst>
            </p:cNvPr>
            <p:cNvSpPr txBox="1"/>
            <p:nvPr/>
          </p:nvSpPr>
          <p:spPr>
            <a:xfrm>
              <a:off x="3041648" y="3643790"/>
              <a:ext cx="800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24,8%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1275586D-3600-4240-9F69-5EE0B3E5DCAD}"/>
              </a:ext>
            </a:extLst>
          </p:cNvPr>
          <p:cNvGrpSpPr/>
          <p:nvPr/>
        </p:nvGrpSpPr>
        <p:grpSpPr>
          <a:xfrm>
            <a:off x="7213601" y="2762967"/>
            <a:ext cx="3688080" cy="2255519"/>
            <a:chOff x="7265670" y="2357120"/>
            <a:chExt cx="3688080" cy="2255519"/>
          </a:xfrm>
        </p:grpSpPr>
        <p:pic>
          <p:nvPicPr>
            <p:cNvPr id="16" name="Image 15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FFD1EAF5-F342-4EF0-87F1-627F5D1C194F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670" y="2357120"/>
              <a:ext cx="3688080" cy="2255519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44C5F4EA-BF08-4490-A721-87CA13153B2E}"/>
                </a:ext>
              </a:extLst>
            </p:cNvPr>
            <p:cNvSpPr txBox="1"/>
            <p:nvPr/>
          </p:nvSpPr>
          <p:spPr>
            <a:xfrm>
              <a:off x="7934325" y="2798527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42,4%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9E87E8F5-68C8-41BC-B226-2446AE0CC184}"/>
                </a:ext>
              </a:extLst>
            </p:cNvPr>
            <p:cNvSpPr txBox="1"/>
            <p:nvPr/>
          </p:nvSpPr>
          <p:spPr>
            <a:xfrm>
              <a:off x="8943975" y="2973151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42,6%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552D2B8-F546-4108-990F-70FB92499943}"/>
                </a:ext>
              </a:extLst>
            </p:cNvPr>
            <p:cNvSpPr txBox="1"/>
            <p:nvPr/>
          </p:nvSpPr>
          <p:spPr>
            <a:xfrm>
              <a:off x="9958387" y="3244334"/>
              <a:ext cx="781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41,2%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254B660-0C25-4606-BECF-5A0E35306256}"/>
                </a:ext>
              </a:extLst>
            </p:cNvPr>
            <p:cNvSpPr txBox="1"/>
            <p:nvPr/>
          </p:nvSpPr>
          <p:spPr>
            <a:xfrm>
              <a:off x="8943975" y="3599222"/>
              <a:ext cx="800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43,7%</a:t>
              </a: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A2BB7717-E5CC-4039-89F4-E1D85BEB6097}"/>
              </a:ext>
            </a:extLst>
          </p:cNvPr>
          <p:cNvSpPr txBox="1"/>
          <p:nvPr/>
        </p:nvSpPr>
        <p:spPr>
          <a:xfrm>
            <a:off x="997901" y="5210045"/>
            <a:ext cx="434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23,8% en 2020 / 18,2% en 2014</a:t>
            </a:r>
            <a:br>
              <a:rPr lang="fr-FR" sz="2400" dirty="0"/>
            </a:br>
            <a:r>
              <a:rPr lang="fr-FR" sz="2400" dirty="0"/>
              <a:t>23,1% au niveau national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F5D4E0F-1654-4AB9-8959-A52DC4C39A65}"/>
              </a:ext>
            </a:extLst>
          </p:cNvPr>
          <p:cNvSpPr txBox="1"/>
          <p:nvPr/>
        </p:nvSpPr>
        <p:spPr>
          <a:xfrm>
            <a:off x="7113269" y="5316250"/>
            <a:ext cx="4240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42,4% en 2020 / 38,3% en 2014  </a:t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92941A0-A9BA-4FDE-A820-2EB9EA4E95B1}"/>
              </a:ext>
            </a:extLst>
          </p:cNvPr>
          <p:cNvSpPr txBox="1"/>
          <p:nvPr/>
        </p:nvSpPr>
        <p:spPr>
          <a:xfrm>
            <a:off x="11525250" y="6248400"/>
            <a:ext cx="542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DB2179-5B22-4B77-8DDD-13D2210A94A1}"/>
              </a:ext>
            </a:extLst>
          </p:cNvPr>
          <p:cNvSpPr txBox="1"/>
          <p:nvPr/>
        </p:nvSpPr>
        <p:spPr>
          <a:xfrm>
            <a:off x="685800" y="6014091"/>
            <a:ext cx="509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40,6% de communes avec un seule liste</a:t>
            </a:r>
          </a:p>
        </p:txBody>
      </p:sp>
    </p:spTree>
    <p:extLst>
      <p:ext uri="{BB962C8B-B14F-4D97-AF65-F5344CB8AC3E}">
        <p14:creationId xmlns:p14="http://schemas.microsoft.com/office/powerpoint/2010/main" val="1113730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B39664-97CE-4A4E-80AC-72DC6C9A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468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 femmes maires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79B7A1-E7AD-4C84-9BD3-CCD74362D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336" y="3571557"/>
            <a:ext cx="4981575" cy="286432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Communes ≥ 1000h 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2000" dirty="0"/>
              <a:t>            20,3%/14,3%/18,8%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B8F714-43DB-463A-82A0-63B2D7168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9483" y="3571557"/>
            <a:ext cx="4858542" cy="299116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Communes &lt; 1000h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sz="2000" dirty="0"/>
              <a:t>             22,4%/19%/20,3%</a:t>
            </a:r>
          </a:p>
          <a:p>
            <a:endParaRPr lang="fr-FR" dirty="0"/>
          </a:p>
        </p:txBody>
      </p:sp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C1147CA5-662C-4ECB-B28C-BF09BACC983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1" y="4079994"/>
            <a:ext cx="3108325" cy="1763871"/>
          </a:xfrm>
          <a:prstGeom prst="rect">
            <a:avLst/>
          </a:prstGeom>
        </p:spPr>
      </p:pic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EC40ED7E-CFC2-4E23-BD96-BE838A868C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44" y="4079994"/>
            <a:ext cx="3119440" cy="1763871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9A2FA76B-3E06-4E47-8A3F-837491E9DABE}"/>
              </a:ext>
            </a:extLst>
          </p:cNvPr>
          <p:cNvGrpSpPr/>
          <p:nvPr/>
        </p:nvGrpSpPr>
        <p:grpSpPr>
          <a:xfrm>
            <a:off x="4492229" y="1327448"/>
            <a:ext cx="3034508" cy="1720528"/>
            <a:chOff x="4530330" y="1380651"/>
            <a:chExt cx="3034508" cy="1720528"/>
          </a:xfrm>
        </p:grpSpPr>
        <p:pic>
          <p:nvPicPr>
            <p:cNvPr id="7" name="Image 6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C61A69E5-2CCC-40FE-BC46-AD070D47E5C2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330" y="1380651"/>
              <a:ext cx="3034508" cy="1720528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493CB2D-9AD4-4183-8893-92C8D41B7D05}"/>
                </a:ext>
              </a:extLst>
            </p:cNvPr>
            <p:cNvSpPr txBox="1"/>
            <p:nvPr/>
          </p:nvSpPr>
          <p:spPr>
            <a:xfrm>
              <a:off x="5896377" y="1736449"/>
              <a:ext cx="810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20,4%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D6B1078-E970-463D-86A1-E51E30E474EC}"/>
                </a:ext>
              </a:extLst>
            </p:cNvPr>
            <p:cNvSpPr txBox="1"/>
            <p:nvPr/>
          </p:nvSpPr>
          <p:spPr>
            <a:xfrm>
              <a:off x="5137543" y="1890200"/>
              <a:ext cx="619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22%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42D54732-B8B6-4158-93B0-7DB03A5EE0D3}"/>
                </a:ext>
              </a:extLst>
            </p:cNvPr>
            <p:cNvSpPr txBox="1"/>
            <p:nvPr/>
          </p:nvSpPr>
          <p:spPr>
            <a:xfrm>
              <a:off x="6744895" y="1971676"/>
              <a:ext cx="7818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21,6%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3A2C987-6594-45B3-8DBD-BCBFB829DE07}"/>
                </a:ext>
              </a:extLst>
            </p:cNvPr>
            <p:cNvSpPr txBox="1"/>
            <p:nvPr/>
          </p:nvSpPr>
          <p:spPr>
            <a:xfrm>
              <a:off x="5942808" y="2315094"/>
              <a:ext cx="7068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20%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D073ED0-70FE-4C94-8088-8EB84FD86558}"/>
              </a:ext>
            </a:extLst>
          </p:cNvPr>
          <p:cNvGrpSpPr/>
          <p:nvPr/>
        </p:nvGrpSpPr>
        <p:grpSpPr>
          <a:xfrm>
            <a:off x="1543051" y="4423212"/>
            <a:ext cx="2470944" cy="1013261"/>
            <a:chOff x="1543051" y="4423212"/>
            <a:chExt cx="2470944" cy="1013261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1FDFBDA-F671-44D2-9014-ABCD9F469006}"/>
                </a:ext>
              </a:extLst>
            </p:cNvPr>
            <p:cNvSpPr txBox="1"/>
            <p:nvPr/>
          </p:nvSpPr>
          <p:spPr>
            <a:xfrm>
              <a:off x="2314575" y="4514850"/>
              <a:ext cx="771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18,8%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7E3DEB57-27F3-4660-B424-059F2FB47235}"/>
                </a:ext>
              </a:extLst>
            </p:cNvPr>
            <p:cNvSpPr txBox="1"/>
            <p:nvPr/>
          </p:nvSpPr>
          <p:spPr>
            <a:xfrm>
              <a:off x="1543051" y="4423212"/>
              <a:ext cx="771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22,8%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D6EB0CF-D178-4B19-8DDE-E645BC55C08A}"/>
                </a:ext>
              </a:extLst>
            </p:cNvPr>
            <p:cNvSpPr txBox="1"/>
            <p:nvPr/>
          </p:nvSpPr>
          <p:spPr>
            <a:xfrm>
              <a:off x="3242470" y="4777264"/>
              <a:ext cx="771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20,1%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D317EC5-65D1-4F3F-A771-CCD94DF5F0D1}"/>
                </a:ext>
              </a:extLst>
            </p:cNvPr>
            <p:cNvSpPr txBox="1"/>
            <p:nvPr/>
          </p:nvSpPr>
          <p:spPr>
            <a:xfrm>
              <a:off x="2355053" y="5067141"/>
              <a:ext cx="804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19,3%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A7AF198-A03B-48E8-A316-D5D07E0EC6AA}"/>
              </a:ext>
            </a:extLst>
          </p:cNvPr>
          <p:cNvGrpSpPr/>
          <p:nvPr/>
        </p:nvGrpSpPr>
        <p:grpSpPr>
          <a:xfrm>
            <a:off x="6803234" y="4360981"/>
            <a:ext cx="2540791" cy="1046402"/>
            <a:chOff x="6803234" y="4360981"/>
            <a:chExt cx="2540791" cy="1046402"/>
          </a:xfrm>
        </p:grpSpPr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0459635-B803-41F7-81E7-7F118DF4BEC4}"/>
                </a:ext>
              </a:extLst>
            </p:cNvPr>
            <p:cNvSpPr txBox="1"/>
            <p:nvPr/>
          </p:nvSpPr>
          <p:spPr>
            <a:xfrm>
              <a:off x="7689059" y="4514850"/>
              <a:ext cx="885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21,9%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59F5CC9-F3B8-4D78-91B1-E8A656333407}"/>
                </a:ext>
              </a:extLst>
            </p:cNvPr>
            <p:cNvSpPr txBox="1"/>
            <p:nvPr/>
          </p:nvSpPr>
          <p:spPr>
            <a:xfrm>
              <a:off x="6803234" y="4360981"/>
              <a:ext cx="885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20,4%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6AD9D74-072F-4729-94C5-D50022FAC645}"/>
                </a:ext>
              </a:extLst>
            </p:cNvPr>
            <p:cNvSpPr txBox="1"/>
            <p:nvPr/>
          </p:nvSpPr>
          <p:spPr>
            <a:xfrm>
              <a:off x="8524875" y="4777264"/>
              <a:ext cx="819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24,6%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336CC71-FE50-437B-AEB9-837D578134EB}"/>
                </a:ext>
              </a:extLst>
            </p:cNvPr>
            <p:cNvSpPr txBox="1"/>
            <p:nvPr/>
          </p:nvSpPr>
          <p:spPr>
            <a:xfrm>
              <a:off x="7781925" y="5038051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23%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6EDBB3CB-BEE7-493A-86CE-C23672946550}"/>
              </a:ext>
            </a:extLst>
          </p:cNvPr>
          <p:cNvSpPr txBox="1"/>
          <p:nvPr/>
        </p:nvSpPr>
        <p:spPr>
          <a:xfrm>
            <a:off x="1076707" y="1553636"/>
            <a:ext cx="3034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Bretagne 2020: 21,1 %</a:t>
            </a:r>
          </a:p>
          <a:p>
            <a:r>
              <a:rPr lang="fr-FR" sz="2400" dirty="0"/>
              <a:t>Bretagne 2014: 16,3%</a:t>
            </a:r>
          </a:p>
          <a:p>
            <a:r>
              <a:rPr lang="fr-FR" sz="2400" dirty="0"/>
              <a:t>National  2020:  19,8%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2EBCB10-2277-48BD-803F-F82A80798280}"/>
              </a:ext>
            </a:extLst>
          </p:cNvPr>
          <p:cNvSpPr txBox="1"/>
          <p:nvPr/>
        </p:nvSpPr>
        <p:spPr>
          <a:xfrm>
            <a:off x="8034740" y="1437780"/>
            <a:ext cx="3611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- Cas des têtes de liste gagnantes</a:t>
            </a:r>
          </a:p>
          <a:p>
            <a:r>
              <a:rPr lang="fr-FR" sz="2000" dirty="0"/>
              <a:t>non </a:t>
            </a:r>
            <a:r>
              <a:rPr lang="fr-FR" sz="2000" dirty="0" err="1"/>
              <a:t>élu.e.s</a:t>
            </a:r>
            <a:r>
              <a:rPr lang="fr-FR" sz="2000" dirty="0"/>
              <a:t> maires</a:t>
            </a:r>
          </a:p>
          <a:p>
            <a:r>
              <a:rPr lang="fr-FR" sz="2000" dirty="0"/>
              <a:t>- Des maires H avec 5,6,7,8</a:t>
            </a:r>
            <a:br>
              <a:rPr lang="fr-FR" sz="2000" dirty="0"/>
            </a:br>
            <a:r>
              <a:rPr lang="fr-FR" sz="2000" dirty="0"/>
              <a:t>mandats Successifs 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3F7C437-626D-482E-80CB-040D5C123A8B}"/>
              </a:ext>
            </a:extLst>
          </p:cNvPr>
          <p:cNvSpPr txBox="1"/>
          <p:nvPr/>
        </p:nvSpPr>
        <p:spPr>
          <a:xfrm>
            <a:off x="11646691" y="6251218"/>
            <a:ext cx="473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1861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EAE972-7C40-4644-8AB5-3FFF6857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Les 744 communes ≥ 1000 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03FCCA89-83FF-4F84-BE82-929773C800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Les premières adjointes: 45,8%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Une parité toute relative dans 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fr-FR" dirty="0"/>
                  <a:t>  20%des exécutifs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/>
                  <a:t>Les tandems paritaires à la tête: 59%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>
                <a:extLst>
                  <a:ext uri="{FF2B5EF4-FFF2-40B4-BE49-F238E27FC236}">
                    <a16:creationId xmlns:a16="http://schemas.microsoft.com/office/drawing/2014/main" id="{03FCCA89-83FF-4F84-BE82-929773C800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e 11">
            <a:extLst>
              <a:ext uri="{FF2B5EF4-FFF2-40B4-BE49-F238E27FC236}">
                <a16:creationId xmlns:a16="http://schemas.microsoft.com/office/drawing/2014/main" id="{A63E9C52-2088-494D-B2B6-DB0886A002BF}"/>
              </a:ext>
            </a:extLst>
          </p:cNvPr>
          <p:cNvGrpSpPr/>
          <p:nvPr/>
        </p:nvGrpSpPr>
        <p:grpSpPr>
          <a:xfrm>
            <a:off x="6298565" y="1930678"/>
            <a:ext cx="3915410" cy="2174240"/>
            <a:chOff x="7279640" y="1549678"/>
            <a:chExt cx="3915410" cy="2174240"/>
          </a:xfrm>
        </p:grpSpPr>
        <p:pic>
          <p:nvPicPr>
            <p:cNvPr id="6" name="Image 5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3070D9E3-41A5-4E48-BBCC-372AD558392C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640" y="1549678"/>
              <a:ext cx="3915410" cy="2174240"/>
            </a:xfrm>
            <a:prstGeom prst="rect">
              <a:avLst/>
            </a:prstGeom>
          </p:spPr>
        </p:pic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F5114679-B144-4E87-89D6-7B4A4A737A6F}"/>
                </a:ext>
              </a:extLst>
            </p:cNvPr>
            <p:cNvGrpSpPr/>
            <p:nvPr/>
          </p:nvGrpSpPr>
          <p:grpSpPr>
            <a:xfrm>
              <a:off x="8063230" y="2028825"/>
              <a:ext cx="3001010" cy="1049814"/>
              <a:chOff x="8063230" y="2028825"/>
              <a:chExt cx="3001010" cy="1049814"/>
            </a:xfrm>
          </p:grpSpPr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3233E3DF-C254-43A7-95A0-273FF3984976}"/>
                  </a:ext>
                </a:extLst>
              </p:cNvPr>
              <p:cNvSpPr txBox="1"/>
              <p:nvPr/>
            </p:nvSpPr>
            <p:spPr>
              <a:xfrm>
                <a:off x="9069070" y="20828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40,6%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68928079-4F07-4EE3-85A0-790CF13800CE}"/>
                  </a:ext>
                </a:extLst>
              </p:cNvPr>
              <p:cNvSpPr txBox="1"/>
              <p:nvPr/>
            </p:nvSpPr>
            <p:spPr>
              <a:xfrm>
                <a:off x="8063230" y="2028825"/>
                <a:ext cx="828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45,1%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F1B5450D-851E-41A3-96C1-7A9D5B3A952C}"/>
                  </a:ext>
                </a:extLst>
              </p:cNvPr>
              <p:cNvSpPr txBox="1"/>
              <p:nvPr/>
            </p:nvSpPr>
            <p:spPr>
              <a:xfrm>
                <a:off x="10119360" y="2452132"/>
                <a:ext cx="9448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51,6%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BEC94C4-A288-4F97-A349-71944005C6A4}"/>
                  </a:ext>
                </a:extLst>
              </p:cNvPr>
              <p:cNvSpPr txBox="1"/>
              <p:nvPr/>
            </p:nvSpPr>
            <p:spPr>
              <a:xfrm>
                <a:off x="9106535" y="2709307"/>
                <a:ext cx="1062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44,3%</a:t>
                </a:r>
              </a:p>
            </p:txBody>
          </p:sp>
        </p:grp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8364DE1C-C2AF-4977-9EE0-B83544AE3DD9}"/>
              </a:ext>
            </a:extLst>
          </p:cNvPr>
          <p:cNvSpPr txBox="1"/>
          <p:nvPr/>
        </p:nvSpPr>
        <p:spPr>
          <a:xfrm>
            <a:off x="11496675" y="6176963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24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14831DC-DB14-4D6F-BFE3-3633092B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Communes &lt; 1000 h. : 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Ce que l’on voudrait ne plus voir</a:t>
            </a:r>
          </a:p>
        </p:txBody>
      </p:sp>
      <p:pic>
        <p:nvPicPr>
          <p:cNvPr id="8" name="Espace réservé du contenu 7" descr="Pascal Poirier, quatrième adjoint ; Yoann Baudy premier adjoint ; Yves Guerin, maire ; Michael Gauthier, deuxième adjoint et Fabrice Deschamps troisième adjoint.">
            <a:extLst>
              <a:ext uri="{FF2B5EF4-FFF2-40B4-BE49-F238E27FC236}">
                <a16:creationId xmlns:a16="http://schemas.microsoft.com/office/drawing/2014/main" id="{CEC3E248-D5F5-4E51-9B58-C0FC3D5575D5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" y="2118384"/>
            <a:ext cx="4810125" cy="345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Espace réservé du contenu 9" descr="Au premier rang : Gérard Kerleau, Gildas Prigent, Yvon Le Moigne et Gildas Connan. Au second rang : Pascal Gouriou, Pascal Pichon et Franc Tanguy.">
            <a:extLst>
              <a:ext uri="{FF2B5EF4-FFF2-40B4-BE49-F238E27FC236}">
                <a16:creationId xmlns:a16="http://schemas.microsoft.com/office/drawing/2014/main" id="{B7D807B1-4198-4E7D-AFE4-4A0F7995DDE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865" y="2118384"/>
            <a:ext cx="5181600" cy="345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402BC0C-AFBB-411C-B97E-9025A5409803}"/>
              </a:ext>
            </a:extLst>
          </p:cNvPr>
          <p:cNvSpPr txBox="1"/>
          <p:nvPr/>
        </p:nvSpPr>
        <p:spPr>
          <a:xfrm>
            <a:off x="2486025" y="5996805"/>
            <a:ext cx="635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Photos Ouest France: des exécutifs entre hommes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A68D426-1B51-467B-9CED-79924F661DF2}"/>
              </a:ext>
            </a:extLst>
          </p:cNvPr>
          <p:cNvSpPr txBox="1"/>
          <p:nvPr/>
        </p:nvSpPr>
        <p:spPr>
          <a:xfrm>
            <a:off x="11534775" y="6196860"/>
            <a:ext cx="47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8342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5A99A2D5-CE25-4BDC-9FC9-6FEA57982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53192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Communes &lt; 1000 h</a:t>
            </a:r>
          </a:p>
        </p:txBody>
      </p:sp>
      <p:pic>
        <p:nvPicPr>
          <p:cNvPr id="13" name="Espace réservé du contenu 6" descr="De gauche à droite : Julie Le Guennic, troisième adjointe ; Servane André, deuxième adjointe ; Bruno Taloc, maire, et Marylise Le Béguec, première adjointe.">
            <a:extLst>
              <a:ext uri="{FF2B5EF4-FFF2-40B4-BE49-F238E27FC236}">
                <a16:creationId xmlns:a16="http://schemas.microsoft.com/office/drawing/2014/main" id="{CA61DF4E-9227-451A-8B1D-E7BEC8D6ED8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8" y="1625480"/>
            <a:ext cx="5801784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106B5BC-CFDE-4E30-9A15-9B758DBE750E}"/>
              </a:ext>
            </a:extLst>
          </p:cNvPr>
          <p:cNvSpPr txBox="1"/>
          <p:nvPr/>
        </p:nvSpPr>
        <p:spPr>
          <a:xfrm>
            <a:off x="3286126" y="6082904"/>
            <a:ext cx="457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Photos Ouest France: 1 homme dans l’exécutif</a:t>
            </a:r>
          </a:p>
        </p:txBody>
      </p:sp>
      <p:pic>
        <p:nvPicPr>
          <p:cNvPr id="16" name="Image 15" descr="Une image contenant extérieur, homme, marchant, trottoir&#10;&#10;Description générée automatiquement">
            <a:extLst>
              <a:ext uri="{FF2B5EF4-FFF2-40B4-BE49-F238E27FC236}">
                <a16:creationId xmlns:a16="http://schemas.microsoft.com/office/drawing/2014/main" id="{DE13083B-2E2E-4BEA-A46E-7B42D3B1BA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5" t="1311" r="30076" b="-1311"/>
          <a:stretch/>
        </p:blipFill>
        <p:spPr>
          <a:xfrm>
            <a:off x="5485446" y="1678523"/>
            <a:ext cx="6238867" cy="435133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AF3011E-2BD1-44B8-A4BE-DDC2B06B397E}"/>
              </a:ext>
            </a:extLst>
          </p:cNvPr>
          <p:cNvSpPr txBox="1"/>
          <p:nvPr/>
        </p:nvSpPr>
        <p:spPr>
          <a:xfrm>
            <a:off x="11610013" y="6229629"/>
            <a:ext cx="581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0750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DCD407D-3932-40E3-B042-D1218894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 464 communes &lt;1000 h.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0827D68-E577-4D65-8049-29EBDC88C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3300" dirty="0"/>
              <a:t>Les conseillères: 42,3%, autant que de candidates (37,6% national)</a:t>
            </a: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fr-FR" sz="2600" dirty="0"/>
              <a:t>Cas particuliers:   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fr-FR" sz="2600" dirty="0"/>
              <a:t>15 conseils  avec n femmes au dessus de la parité ex: 8/11, 7/11, 10/15, 9/15</a:t>
            </a:r>
          </a:p>
          <a:p>
            <a:pPr lvl="2">
              <a:buClr>
                <a:schemeClr val="accent1">
                  <a:lumMod val="75000"/>
                </a:schemeClr>
              </a:buClr>
            </a:pPr>
            <a:r>
              <a:rPr lang="fr-FR" sz="2600" dirty="0"/>
              <a:t>12% de conseils avec moins d’ 1/3 de femmes: 1 cas 1/11, 1 cas 2/15</a:t>
            </a:r>
            <a:br>
              <a:rPr lang="fr-FR" dirty="0"/>
            </a:br>
            <a:br>
              <a:rPr lang="fr-FR" dirty="0"/>
            </a:br>
            <a:endParaRPr lang="fr-FR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3300" dirty="0"/>
              <a:t>Les premières adjointes: 35,3%   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fr-FR" dirty="0"/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3300" dirty="0"/>
              <a:t>Les tandem paritaires: 46,1%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3300" dirty="0"/>
              <a:t>Les adjointes: 38,4%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3300" dirty="0"/>
              <a:t>Cas particuliers d’exécutifs masculins ou avec 1 seule femme</a:t>
            </a:r>
          </a:p>
          <a:p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2DACF69-CDBE-4E8D-B2CF-EE27B870126D}"/>
              </a:ext>
            </a:extLst>
          </p:cNvPr>
          <p:cNvGrpSpPr/>
          <p:nvPr/>
        </p:nvGrpSpPr>
        <p:grpSpPr>
          <a:xfrm>
            <a:off x="6343015" y="3134400"/>
            <a:ext cx="3569970" cy="1960880"/>
            <a:chOff x="6447790" y="3134400"/>
            <a:chExt cx="3569970" cy="1960880"/>
          </a:xfrm>
        </p:grpSpPr>
        <p:pic>
          <p:nvPicPr>
            <p:cNvPr id="7" name="Image 6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A6430151-B789-47E8-B449-F0F0DC2A375A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7790" y="3134400"/>
              <a:ext cx="3569970" cy="1960880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7977142-83EE-4ED6-8411-6D901FC7D0A2}"/>
                </a:ext>
              </a:extLst>
            </p:cNvPr>
            <p:cNvSpPr txBox="1"/>
            <p:nvPr/>
          </p:nvSpPr>
          <p:spPr>
            <a:xfrm>
              <a:off x="8100695" y="3609974"/>
              <a:ext cx="944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33,3%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FE1DDF2-BA42-486E-94B9-A4D8CA92CD75}"/>
                </a:ext>
              </a:extLst>
            </p:cNvPr>
            <p:cNvSpPr txBox="1"/>
            <p:nvPr/>
          </p:nvSpPr>
          <p:spPr>
            <a:xfrm>
              <a:off x="7071360" y="3452614"/>
              <a:ext cx="792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31,2%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8D0A070-B206-4E53-B419-BC6970F8DBB5}"/>
                </a:ext>
              </a:extLst>
            </p:cNvPr>
            <p:cNvSpPr txBox="1"/>
            <p:nvPr/>
          </p:nvSpPr>
          <p:spPr>
            <a:xfrm>
              <a:off x="9072880" y="3930174"/>
              <a:ext cx="944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38,6%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6DD3616-8643-4F96-96BA-D9FEC3718658}"/>
                </a:ext>
              </a:extLst>
            </p:cNvPr>
            <p:cNvSpPr txBox="1"/>
            <p:nvPr/>
          </p:nvSpPr>
          <p:spPr>
            <a:xfrm>
              <a:off x="8077200" y="4178121"/>
              <a:ext cx="751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40,5%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AAAA4928-9C2C-430E-86E6-C2CF278E1423}"/>
              </a:ext>
            </a:extLst>
          </p:cNvPr>
          <p:cNvSpPr txBox="1"/>
          <p:nvPr/>
        </p:nvSpPr>
        <p:spPr>
          <a:xfrm>
            <a:off x="11534775" y="6315075"/>
            <a:ext cx="657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7259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D9094-A74D-4813-AA80-7F5780EA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720" y="64174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Les 59 conseils communautaires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28768A-2EC0-4B8A-A099-B1DFF9610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20" y="1660034"/>
            <a:ext cx="10590530" cy="475981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Les conseillères communautaires: 40,2%  (36% en 2017)</a:t>
            </a:r>
            <a:br>
              <a:rPr lang="fr-FR" dirty="0"/>
            </a:br>
            <a:r>
              <a:rPr lang="fr-FR" dirty="0"/>
              <a:t>moyenne nationale 35,8%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Bretagne, 7</a:t>
            </a:r>
            <a:r>
              <a:rPr lang="fr-FR" baseline="30000" dirty="0"/>
              <a:t>ème</a:t>
            </a:r>
            <a:r>
              <a:rPr lang="fr-FR" dirty="0"/>
              <a:t> sur les 18 régions, après les 5 DOM et les Pays de Loire</a:t>
            </a:r>
            <a:br>
              <a:rPr lang="fr-FR" dirty="0"/>
            </a:br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br>
              <a:rPr lang="fr-FR" dirty="0"/>
            </a:br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5EC05D1-D106-4FFE-9058-07FE0814A997}"/>
              </a:ext>
            </a:extLst>
          </p:cNvPr>
          <p:cNvGrpSpPr/>
          <p:nvPr/>
        </p:nvGrpSpPr>
        <p:grpSpPr>
          <a:xfrm>
            <a:off x="1633668" y="3581400"/>
            <a:ext cx="3624132" cy="2095500"/>
            <a:chOff x="7884422" y="1660034"/>
            <a:chExt cx="3116318" cy="1768966"/>
          </a:xfrm>
        </p:grpSpPr>
        <p:pic>
          <p:nvPicPr>
            <p:cNvPr id="5" name="Image 4" descr="Une image contenant carte&#10;&#10;Description générée automatiquement">
              <a:extLst>
                <a:ext uri="{FF2B5EF4-FFF2-40B4-BE49-F238E27FC236}">
                  <a16:creationId xmlns:a16="http://schemas.microsoft.com/office/drawing/2014/main" id="{60E56153-37E3-40AD-968C-472F911BD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422" y="1660034"/>
              <a:ext cx="3108698" cy="1768966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A148DA9-439B-44DE-BBB9-8F0CC7BF408A}"/>
                </a:ext>
              </a:extLst>
            </p:cNvPr>
            <p:cNvSpPr txBox="1"/>
            <p:nvPr/>
          </p:nvSpPr>
          <p:spPr>
            <a:xfrm>
              <a:off x="8361680" y="1910080"/>
              <a:ext cx="822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41,3%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F4EA694-8FD9-41FC-BB6D-8F53280BE2C1}"/>
                </a:ext>
              </a:extLst>
            </p:cNvPr>
            <p:cNvSpPr txBox="1"/>
            <p:nvPr/>
          </p:nvSpPr>
          <p:spPr>
            <a:xfrm>
              <a:off x="9286240" y="2075497"/>
              <a:ext cx="924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35,2%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26A0870-047B-4EC3-862B-88D97B2BA966}"/>
                </a:ext>
              </a:extLst>
            </p:cNvPr>
            <p:cNvSpPr txBox="1"/>
            <p:nvPr/>
          </p:nvSpPr>
          <p:spPr>
            <a:xfrm>
              <a:off x="10076180" y="2279412"/>
              <a:ext cx="924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41,5%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FC68A3D-FA8B-4F68-A43E-4C37CEC235F6}"/>
                </a:ext>
              </a:extLst>
            </p:cNvPr>
            <p:cNvSpPr txBox="1"/>
            <p:nvPr/>
          </p:nvSpPr>
          <p:spPr>
            <a:xfrm>
              <a:off x="9302750" y="2568694"/>
              <a:ext cx="8407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41,7%</a:t>
              </a:r>
            </a:p>
          </p:txBody>
        </p:sp>
      </p:grpSp>
      <p:pic>
        <p:nvPicPr>
          <p:cNvPr id="31" name="Image 30" descr="Une image contenant carte&#10;&#10;Description générée automatiquement">
            <a:extLst>
              <a:ext uri="{FF2B5EF4-FFF2-40B4-BE49-F238E27FC236}">
                <a16:creationId xmlns:a16="http://schemas.microsoft.com/office/drawing/2014/main" id="{558BFDED-686D-4487-B1F3-EB428F42FD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735" y="3207258"/>
            <a:ext cx="3020568" cy="321259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BF6079E-BB3E-4BDC-9446-09664C24F895}"/>
              </a:ext>
            </a:extLst>
          </p:cNvPr>
          <p:cNvSpPr txBox="1"/>
          <p:nvPr/>
        </p:nvSpPr>
        <p:spPr>
          <a:xfrm>
            <a:off x="11372850" y="6191250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968619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848</Words>
  <Application>Microsoft Office PowerPoint</Application>
  <PresentationFormat>Grand écran</PresentationFormat>
  <Paragraphs>195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Thème Office</vt:lpstr>
      <vt:lpstr>  </vt:lpstr>
      <vt:lpstr>Résultats encourageants:  plus de femmes aux commandes   au dessus des moyennes nationales</vt:lpstr>
      <vt:lpstr>Les candidatures </vt:lpstr>
      <vt:lpstr>Les femmes maires   </vt:lpstr>
      <vt:lpstr> Les 744 communes ≥ 1000 h.</vt:lpstr>
      <vt:lpstr>Communes &lt; 1000 h. :  Ce que l’on voudrait ne plus voir</vt:lpstr>
      <vt:lpstr>  Communes &lt; 1000 h</vt:lpstr>
      <vt:lpstr>Les 464 communes &lt;1000 h. </vt:lpstr>
      <vt:lpstr>Les 59 conseils communautaires</vt:lpstr>
      <vt:lpstr>Les femmes dans les exécutifs communautaires</vt:lpstr>
      <vt:lpstr>Conclusions</vt:lpstr>
      <vt:lpstr>Quelques recommandations</vt:lpstr>
      <vt:lpstr>La suite en Bretagne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Armelle</dc:creator>
  <cp:lastModifiedBy>Armelle</cp:lastModifiedBy>
  <cp:revision>93</cp:revision>
  <cp:lastPrinted>2020-12-08T13:28:14Z</cp:lastPrinted>
  <dcterms:created xsi:type="dcterms:W3CDTF">2020-11-15T16:24:48Z</dcterms:created>
  <dcterms:modified xsi:type="dcterms:W3CDTF">2020-12-11T09:37:30Z</dcterms:modified>
</cp:coreProperties>
</file>